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4"/>
  </p:sldMasterIdLst>
  <p:notesMasterIdLst>
    <p:notesMasterId r:id="rId20"/>
  </p:notesMasterIdLst>
  <p:handoutMasterIdLst>
    <p:handoutMasterId r:id="rId21"/>
  </p:handoutMasterIdLst>
  <p:sldIdLst>
    <p:sldId id="264" r:id="rId5"/>
    <p:sldId id="395" r:id="rId6"/>
    <p:sldId id="353" r:id="rId7"/>
    <p:sldId id="354" r:id="rId8"/>
    <p:sldId id="358" r:id="rId9"/>
    <p:sldId id="359" r:id="rId10"/>
    <p:sldId id="360" r:id="rId11"/>
    <p:sldId id="366" r:id="rId12"/>
    <p:sldId id="400" r:id="rId13"/>
    <p:sldId id="362" r:id="rId14"/>
    <p:sldId id="396" r:id="rId15"/>
    <p:sldId id="374" r:id="rId16"/>
    <p:sldId id="399" r:id="rId17"/>
    <p:sldId id="392" r:id="rId18"/>
    <p:sldId id="263" r:id="rId19"/>
  </p:sldIdLst>
  <p:sldSz cx="9144000" cy="6858000" type="screen4x3"/>
  <p:notesSz cx="6735763" cy="9866313"/>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1D1"/>
    <a:srgbClr val="FF6600"/>
    <a:srgbClr val="FF9933"/>
    <a:srgbClr val="FCE8E9"/>
    <a:srgbClr val="D20000"/>
    <a:srgbClr val="DDF0FF"/>
    <a:srgbClr val="008000"/>
    <a:srgbClr val="CCFFCC"/>
    <a:srgbClr val="FCE4E5"/>
    <a:srgbClr val="A86ED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7880" autoAdjust="0"/>
  </p:normalViewPr>
  <p:slideViewPr>
    <p:cSldViewPr snapToGrid="0" showGuides="1">
      <p:cViewPr>
        <p:scale>
          <a:sx n="100" d="100"/>
          <a:sy n="100" d="100"/>
        </p:scale>
        <p:origin x="-1980" y="-50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4014" y="-96"/>
      </p:cViewPr>
      <p:guideLst>
        <p:guide orient="horz" pos="3107"/>
        <p:guide pos="212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AAEA3F34-D608-9B45-9515-8294AFD5FCED}" type="datetimeFigureOut">
              <a:rPr lang="en-US"/>
              <a:pPr>
                <a:defRPr/>
              </a:pPr>
              <a:t>8/24/2017</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336447-6DB0-0540-9ABE-EC13206E9C2A}" type="slidenum">
              <a:rPr lang="en-US"/>
              <a:pPr>
                <a:defRPr/>
              </a:pPr>
              <a:t>‹#›</a:t>
            </a:fld>
            <a:endParaRPr lang="en-US"/>
          </a:p>
        </p:txBody>
      </p:sp>
    </p:spTree>
    <p:extLst>
      <p:ext uri="{BB962C8B-B14F-4D97-AF65-F5344CB8AC3E}">
        <p14:creationId xmlns:p14="http://schemas.microsoft.com/office/powerpoint/2010/main" val="30864494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3" name="Date Placeholder 2"/>
          <p:cNvSpPr>
            <a:spLocks noGrp="1"/>
          </p:cNvSpPr>
          <p:nvPr>
            <p:ph type="dt" idx="1"/>
          </p:nvPr>
        </p:nvSpPr>
        <p:spPr>
          <a:xfrm>
            <a:off x="3815373" y="0"/>
            <a:ext cx="2918831" cy="493316"/>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B12C7F38-5E21-E34B-9E19-C845B34FFFAE}" type="datetimeFigureOut">
              <a:rPr lang="en-US"/>
              <a:pPr>
                <a:defRPr/>
              </a:pPr>
              <a:t>8/24/2017</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ltLang="en-US" noProof="0"/>
          </a:p>
        </p:txBody>
      </p:sp>
      <p:sp>
        <p:nvSpPr>
          <p:cNvPr id="5" name="Notes Placeholder 4"/>
          <p:cNvSpPr>
            <a:spLocks noGrp="1"/>
          </p:cNvSpPr>
          <p:nvPr>
            <p:ph type="body" sz="quarter" idx="3"/>
          </p:nvPr>
        </p:nvSpPr>
        <p:spPr>
          <a:xfrm>
            <a:off x="673577" y="4686499"/>
            <a:ext cx="5388610" cy="4439841"/>
          </a:xfrm>
          <a:prstGeom prst="rect">
            <a:avLst/>
          </a:prstGeom>
        </p:spPr>
        <p:txBody>
          <a:bodyPr vert="horz" wrap="square" lIns="91440" tIns="45720" rIns="91440" bIns="4572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endParaRPr lang="en-US" noProof="0"/>
          </a:p>
        </p:txBody>
      </p:sp>
      <p:sp>
        <p:nvSpPr>
          <p:cNvPr id="6" name="Footer Placeholder 5"/>
          <p:cNvSpPr>
            <a:spLocks noGrp="1"/>
          </p:cNvSpPr>
          <p:nvPr>
            <p:ph type="ftr" sz="quarter" idx="4"/>
          </p:nvPr>
        </p:nvSpPr>
        <p:spPr>
          <a:xfrm>
            <a:off x="0" y="9371285"/>
            <a:ext cx="2918831" cy="493316"/>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9953C0A-3EDA-BF4A-885C-A67518CE7F8B}" type="slidenum">
              <a:rPr lang="en-US"/>
              <a:pPr>
                <a:defRPr/>
              </a:pPr>
              <a:t>‹#›</a:t>
            </a:fld>
            <a:endParaRPr lang="en-US"/>
          </a:p>
        </p:txBody>
      </p:sp>
    </p:spTree>
    <p:extLst>
      <p:ext uri="{BB962C8B-B14F-4D97-AF65-F5344CB8AC3E}">
        <p14:creationId xmlns:p14="http://schemas.microsoft.com/office/powerpoint/2010/main" val="277473269"/>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2181599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10</a:t>
            </a:fld>
            <a:endParaRPr lang="en-US"/>
          </a:p>
        </p:txBody>
      </p:sp>
    </p:spTree>
    <p:extLst>
      <p:ext uri="{BB962C8B-B14F-4D97-AF65-F5344CB8AC3E}">
        <p14:creationId xmlns:p14="http://schemas.microsoft.com/office/powerpoint/2010/main" val="4159928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FCE59044-9095-473E-9AA9-E28BE65A2FC8}" type="slidenum">
              <a:rPr lang="en-US" altLang="ja-JP" smtClean="0"/>
              <a:pPr>
                <a:defRPr/>
              </a:pPr>
              <a:t>12</a:t>
            </a:fld>
            <a:endParaRPr lang="en-US" altLang="ja-JP"/>
          </a:p>
        </p:txBody>
      </p:sp>
      <p:sp>
        <p:nvSpPr>
          <p:cNvPr id="5" name="フッター プレースホルダー 4"/>
          <p:cNvSpPr>
            <a:spLocks noGrp="1"/>
          </p:cNvSpPr>
          <p:nvPr>
            <p:ph type="ftr" sz="quarter" idx="4"/>
          </p:nvPr>
        </p:nvSpPr>
        <p:spPr>
          <a:xfrm>
            <a:off x="0" y="9371285"/>
            <a:ext cx="2918831" cy="493316"/>
          </a:xfrm>
        </p:spPr>
        <p:txBody>
          <a:bodyPr/>
          <a:lstStyle/>
          <a:p>
            <a:endParaRPr kumimoji="1" lang="ja-JP" altLang="en-US"/>
          </a:p>
        </p:txBody>
      </p:sp>
    </p:spTree>
    <p:extLst>
      <p:ext uri="{BB962C8B-B14F-4D97-AF65-F5344CB8AC3E}">
        <p14:creationId xmlns:p14="http://schemas.microsoft.com/office/powerpoint/2010/main" val="2747595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FCE59044-9095-473E-9AA9-E28BE65A2FC8}" type="slidenum">
              <a:rPr lang="en-US" altLang="ja-JP" smtClean="0">
                <a:solidFill>
                  <a:prstClr val="black"/>
                </a:solidFill>
              </a:rPr>
              <a:pPr>
                <a:defRPr/>
              </a:pPr>
              <a:t>13</a:t>
            </a:fld>
            <a:endParaRPr lang="en-US" altLang="ja-JP">
              <a:solidFill>
                <a:prstClr val="black"/>
              </a:solidFill>
            </a:endParaRPr>
          </a:p>
        </p:txBody>
      </p:sp>
      <p:sp>
        <p:nvSpPr>
          <p:cNvPr id="5" name="フッター プレースホルダー 4"/>
          <p:cNvSpPr>
            <a:spLocks noGrp="1"/>
          </p:cNvSpPr>
          <p:nvPr>
            <p:ph type="ftr" sz="quarter" idx="4"/>
          </p:nvPr>
        </p:nvSpPr>
        <p:spPr>
          <a:xfrm>
            <a:off x="0" y="9371285"/>
            <a:ext cx="2918830" cy="493316"/>
          </a:xfrm>
        </p:spPr>
        <p:txBody>
          <a:bodyPr/>
          <a:lstStyle/>
          <a:p>
            <a:endParaRPr kumimoji="1" lang="ja-JP" altLang="en-US">
              <a:solidFill>
                <a:prstClr val="black"/>
              </a:solidFill>
            </a:endParaRPr>
          </a:p>
        </p:txBody>
      </p:sp>
    </p:spTree>
    <p:extLst>
      <p:ext uri="{BB962C8B-B14F-4D97-AF65-F5344CB8AC3E}">
        <p14:creationId xmlns:p14="http://schemas.microsoft.com/office/powerpoint/2010/main" val="3329523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15</a:t>
            </a:fld>
            <a:endParaRPr lang="en-US"/>
          </a:p>
        </p:txBody>
      </p:sp>
    </p:spTree>
    <p:extLst>
      <p:ext uri="{BB962C8B-B14F-4D97-AF65-F5344CB8AC3E}">
        <p14:creationId xmlns:p14="http://schemas.microsoft.com/office/powerpoint/2010/main" val="1879748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0BB2E6C-5942-46C8-8DAE-9AC311295B86}" type="slidenum">
              <a:rPr kumimoji="1" lang="ja-JP" altLang="en-US" smtClean="0"/>
              <a:t>2</a:t>
            </a:fld>
            <a:endParaRPr kumimoji="1" lang="ja-JP" altLang="en-US"/>
          </a:p>
        </p:txBody>
      </p:sp>
    </p:spTree>
    <p:extLst>
      <p:ext uri="{BB962C8B-B14F-4D97-AF65-F5344CB8AC3E}">
        <p14:creationId xmlns:p14="http://schemas.microsoft.com/office/powerpoint/2010/main" val="3388233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3</a:t>
            </a:fld>
            <a:endParaRPr lang="en-US" dirty="0"/>
          </a:p>
        </p:txBody>
      </p:sp>
    </p:spTree>
    <p:extLst>
      <p:ext uri="{BB962C8B-B14F-4D97-AF65-F5344CB8AC3E}">
        <p14:creationId xmlns:p14="http://schemas.microsoft.com/office/powerpoint/2010/main" val="2577191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4</a:t>
            </a:fld>
            <a:endParaRPr lang="en-US"/>
          </a:p>
        </p:txBody>
      </p:sp>
    </p:spTree>
    <p:extLst>
      <p:ext uri="{BB962C8B-B14F-4D97-AF65-F5344CB8AC3E}">
        <p14:creationId xmlns:p14="http://schemas.microsoft.com/office/powerpoint/2010/main" val="2577191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5</a:t>
            </a:fld>
            <a:endParaRPr lang="en-US" dirty="0"/>
          </a:p>
        </p:txBody>
      </p:sp>
    </p:spTree>
    <p:extLst>
      <p:ext uri="{BB962C8B-B14F-4D97-AF65-F5344CB8AC3E}">
        <p14:creationId xmlns:p14="http://schemas.microsoft.com/office/powerpoint/2010/main" val="2577191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6</a:t>
            </a:fld>
            <a:endParaRPr lang="en-US" dirty="0"/>
          </a:p>
        </p:txBody>
      </p:sp>
    </p:spTree>
    <p:extLst>
      <p:ext uri="{BB962C8B-B14F-4D97-AF65-F5344CB8AC3E}">
        <p14:creationId xmlns:p14="http://schemas.microsoft.com/office/powerpoint/2010/main" val="2577191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7</a:t>
            </a:fld>
            <a:endParaRPr lang="en-US" dirty="0"/>
          </a:p>
        </p:txBody>
      </p:sp>
    </p:spTree>
    <p:extLst>
      <p:ext uri="{BB962C8B-B14F-4D97-AF65-F5344CB8AC3E}">
        <p14:creationId xmlns:p14="http://schemas.microsoft.com/office/powerpoint/2010/main" val="2577191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pPr>
                <a:defRPr/>
              </a:pPr>
              <a:t>8</a:t>
            </a:fld>
            <a:endParaRPr lang="en-US" dirty="0"/>
          </a:p>
        </p:txBody>
      </p:sp>
    </p:spTree>
    <p:extLst>
      <p:ext uri="{BB962C8B-B14F-4D97-AF65-F5344CB8AC3E}">
        <p14:creationId xmlns:p14="http://schemas.microsoft.com/office/powerpoint/2010/main" val="2577191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9953C0A-3EDA-BF4A-885C-A67518CE7F8B}"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25771916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スライド">
    <p:bg>
      <p:bgPr>
        <a:blipFill dpi="0" rotWithShape="1">
          <a:blip r:embed="rId2"/>
          <a:srcRect/>
          <a:stretch>
            <a:fillRect/>
          </a:stretch>
        </a:blip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1" y="2335895"/>
            <a:ext cx="4759325"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457200" y="352335"/>
            <a:ext cx="5505896" cy="1897381"/>
          </a:xfrm>
        </p:spPr>
        <p:txBody>
          <a:bodyPr lIns="0" rIns="0" rtlCol="0" anchor="b">
            <a:noAutofit/>
          </a:bodyPr>
          <a:lstStyle>
            <a:lvl1pPr>
              <a:lnSpc>
                <a:spcPct val="80000"/>
              </a:lnSpc>
              <a:defRPr lang="en-US" sz="2800" baseline="0" dirty="0">
                <a:solidFill>
                  <a:schemeClr val="tx2"/>
                </a:solidFill>
              </a:defRPr>
            </a:lvl1pPr>
          </a:lstStyle>
          <a:p>
            <a:pPr lvl="0"/>
            <a:r>
              <a:rPr lang="en-US" dirty="0" smtClean="0"/>
              <a:t>Click to edit Master title style</a:t>
            </a:r>
            <a:endParaRPr lang="en-US" dirty="0"/>
          </a:p>
        </p:txBody>
      </p:sp>
      <p:sp>
        <p:nvSpPr>
          <p:cNvPr id="3" name="Subtitle 2"/>
          <p:cNvSpPr>
            <a:spLocks noGrp="1"/>
          </p:cNvSpPr>
          <p:nvPr>
            <p:ph type="subTitle" idx="1"/>
          </p:nvPr>
        </p:nvSpPr>
        <p:spPr>
          <a:xfrm>
            <a:off x="457200" y="2447697"/>
            <a:ext cx="4758590" cy="426720"/>
          </a:xfrm>
        </p:spPr>
        <p:txBody>
          <a:bodyPr lIns="0" rIns="0" rtlCol="0">
            <a:normAutofit/>
          </a:bodyPr>
          <a:lstStyle>
            <a:lvl1pPr marL="0" indent="0">
              <a:buNone/>
              <a:defRPr lang="en-US" sz="1400" baseline="0" dirty="0">
                <a:solidFill>
                  <a:schemeClr val="tx1"/>
                </a:solidFill>
              </a:defRPr>
            </a:lvl1pPr>
          </a:lstStyle>
          <a:p>
            <a:pPr lvl="0"/>
            <a:r>
              <a:rPr lang="en-US" dirty="0" smtClean="0"/>
              <a:t>Click to edit Master subtitle style</a:t>
            </a:r>
          </a:p>
        </p:txBody>
      </p:sp>
      <p:pic>
        <p:nvPicPr>
          <p:cNvPr id="8" name="図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358064" y="278285"/>
            <a:ext cx="1466850" cy="493365"/>
          </a:xfrm>
          <a:prstGeom prst="rect">
            <a:avLst/>
          </a:prstGeom>
        </p:spPr>
      </p:pic>
      <p:cxnSp>
        <p:nvCxnSpPr>
          <p:cNvPr id="6"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7"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chemeClr val="bg1"/>
                </a:solidFill>
              </a:rPr>
              <a:pPr eaLnBrk="1" hangingPunct="1">
                <a:defRPr/>
              </a:pPr>
              <a:t>‹#›</a:t>
            </a:fld>
            <a:endParaRPr lang="en-US" sz="800" smtClean="0">
              <a:solidFill>
                <a:schemeClr val="bg1"/>
              </a:solidFill>
            </a:endParaRPr>
          </a:p>
        </p:txBody>
      </p:sp>
      <p:sp>
        <p:nvSpPr>
          <p:cNvPr id="9"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bg1"/>
                </a:solidFill>
              </a:rPr>
              <a:t>Copyright © 2016 Trend Micro Incorporated. All rights reserved. </a:t>
            </a:r>
            <a:endParaRPr lang="en-US" altLang="ja-JP" sz="800" dirty="0">
              <a:solidFill>
                <a:schemeClr val="bg1"/>
              </a:solidFill>
            </a:endParaRPr>
          </a:p>
        </p:txBody>
      </p:sp>
    </p:spTree>
    <p:extLst>
      <p:ext uri="{BB962C8B-B14F-4D97-AF65-F5344CB8AC3E}">
        <p14:creationId xmlns:p14="http://schemas.microsoft.com/office/powerpoint/2010/main" val="20138818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中間タイトル１">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マスター サブタイトルの書式設定</a:t>
            </a:r>
            <a:endParaRPr kumimoji="1" lang="ja-JP" altLang="en-US" dirty="0"/>
          </a:p>
        </p:txBody>
      </p:sp>
      <p:pic>
        <p:nvPicPr>
          <p:cNvPr id="7" name="図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sp>
        <p:nvSpPr>
          <p:cNvPr id="8" name="Rectangle 4"/>
          <p:cNvSpPr/>
          <p:nvPr userDrawn="1"/>
        </p:nvSpPr>
        <p:spPr>
          <a:xfrm>
            <a:off x="-1" y="6267452"/>
            <a:ext cx="9144001" cy="59054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latin typeface="Calibri" charset="0"/>
              <a:ea typeface="ＭＳ Ｐゴシック" charset="0"/>
              <a:cs typeface="ＭＳ Ｐゴシック" charset="0"/>
            </a:endParaRPr>
          </a:p>
        </p:txBody>
      </p:sp>
      <p:cxnSp>
        <p:nvCxnSpPr>
          <p:cNvPr id="9"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10"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sp>
        <p:nvSpPr>
          <p:cNvPr id="11"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pic>
        <p:nvPicPr>
          <p:cNvPr id="12" name="図 1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spTree>
    <p:extLst>
      <p:ext uri="{BB962C8B-B14F-4D97-AF65-F5344CB8AC3E}">
        <p14:creationId xmlns:p14="http://schemas.microsoft.com/office/powerpoint/2010/main" val="6371169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中間タイトル２（赤背景）">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図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sp>
        <p:nvSpPr>
          <p:cNvPr id="5" name="Rectangle 4"/>
          <p:cNvSpPr/>
          <p:nvPr userDrawn="1"/>
        </p:nvSpPr>
        <p:spPr>
          <a:xfrm>
            <a:off x="-1" y="6267451"/>
            <a:ext cx="9144001" cy="590549"/>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latin typeface="Calibri" charset="0"/>
              <a:ea typeface="ＭＳ Ｐゴシック" charset="0"/>
              <a:cs typeface="ＭＳ Ｐゴシック" charset="0"/>
            </a:endParaRPr>
          </a:p>
        </p:txBody>
      </p:sp>
      <p:cxnSp>
        <p:nvCxnSpPr>
          <p:cNvPr id="6"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8"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cxnSp>
        <p:nvCxnSpPr>
          <p:cNvPr id="9" name="Straight Connector 8"/>
          <p:cNvCxnSpPr/>
          <p:nvPr userDrawn="1"/>
        </p:nvCxnSpPr>
        <p:spPr>
          <a:xfrm>
            <a:off x="593265" y="4288688"/>
            <a:ext cx="7772400"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593265" y="1919817"/>
            <a:ext cx="6858000" cy="2378683"/>
          </a:xfrm>
        </p:spPr>
        <p:txBody>
          <a:bodyPr bIns="91440" anchor="b"/>
          <a:lstStyle>
            <a:lvl1pPr algn="l">
              <a:defRPr sz="3600" b="0" cap="none">
                <a:solidFill>
                  <a:schemeClr val="bg1"/>
                </a:solidFill>
              </a:defRPr>
            </a:lvl1pPr>
          </a:lstStyle>
          <a:p>
            <a:r>
              <a:rPr lang="en-US" dirty="0" smtClean="0"/>
              <a:t>Click to edit Master title style</a:t>
            </a:r>
            <a:endParaRPr lang="en-US" dirty="0"/>
          </a:p>
        </p:txBody>
      </p:sp>
      <p:sp>
        <p:nvSpPr>
          <p:cNvPr id="17"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sp>
        <p:nvSpPr>
          <p:cNvPr id="3" name="Text Placeholder 2"/>
          <p:cNvSpPr>
            <a:spLocks noGrp="1"/>
          </p:cNvSpPr>
          <p:nvPr>
            <p:ph type="body" idx="1"/>
          </p:nvPr>
        </p:nvSpPr>
        <p:spPr>
          <a:xfrm>
            <a:off x="593265" y="4298500"/>
            <a:ext cx="6858000" cy="1007272"/>
          </a:xfrm>
        </p:spPr>
        <p:txBody>
          <a:bodyPr tIns="91440">
            <a:normAutofit/>
          </a:bodyPr>
          <a:lstStyle>
            <a:lvl1pPr marL="0" indent="0">
              <a:buNone/>
              <a:defRPr sz="16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14" name="図 1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spTree>
    <p:extLst>
      <p:ext uri="{BB962C8B-B14F-4D97-AF65-F5344CB8AC3E}">
        <p14:creationId xmlns:p14="http://schemas.microsoft.com/office/powerpoint/2010/main" val="4367662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73089" y="495894"/>
            <a:ext cx="8004175" cy="708479"/>
          </a:xfrm>
        </p:spPr>
        <p:txBody>
          <a:bodyPr lIns="0" tIns="0" rIns="0" bIns="91440" anchor="b"/>
          <a:lstStyle>
            <a:lvl1pPr>
              <a:defRPr sz="3600">
                <a:solidFill>
                  <a:schemeClr val="tx2"/>
                </a:solidFill>
              </a:defRPr>
            </a:lvl1pPr>
          </a:lstStyle>
          <a:p>
            <a:r>
              <a:rPr lang="en-US" smtClean="0"/>
              <a:t>Click to edit Master title style</a:t>
            </a:r>
            <a:endParaRPr lang="en-US" dirty="0"/>
          </a:p>
        </p:txBody>
      </p:sp>
      <p:pic>
        <p:nvPicPr>
          <p:cNvPr id="16" name="図 1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sp>
        <p:nvSpPr>
          <p:cNvPr id="17" name="Rectangle 4"/>
          <p:cNvSpPr/>
          <p:nvPr userDrawn="1"/>
        </p:nvSpPr>
        <p:spPr>
          <a:xfrm>
            <a:off x="-1" y="6267452"/>
            <a:ext cx="9144001" cy="59054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latin typeface="Calibri" charset="0"/>
              <a:ea typeface="ＭＳ Ｐゴシック" charset="0"/>
              <a:cs typeface="ＭＳ Ｐゴシック" charset="0"/>
            </a:endParaRPr>
          </a:p>
        </p:txBody>
      </p:sp>
      <p:cxnSp>
        <p:nvCxnSpPr>
          <p:cNvPr id="18"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19"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sp>
        <p:nvSpPr>
          <p:cNvPr id="20"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pic>
        <p:nvPicPr>
          <p:cNvPr id="21" name="図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spTree>
    <p:extLst>
      <p:ext uri="{BB962C8B-B14F-4D97-AF65-F5344CB8AC3E}">
        <p14:creationId xmlns:p14="http://schemas.microsoft.com/office/powerpoint/2010/main" val="200114890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本文（標準）">
    <p:spTree>
      <p:nvGrpSpPr>
        <p:cNvPr id="1" name=""/>
        <p:cNvGrpSpPr/>
        <p:nvPr/>
      </p:nvGrpSpPr>
      <p:grpSpPr>
        <a:xfrm>
          <a:off x="0" y="0"/>
          <a:ext cx="0" cy="0"/>
          <a:chOff x="0" y="0"/>
          <a:chExt cx="0" cy="0"/>
        </a:xfrm>
      </p:grpSpPr>
      <p:sp>
        <p:nvSpPr>
          <p:cNvPr id="2" name="Title 1"/>
          <p:cNvSpPr>
            <a:spLocks noGrp="1"/>
          </p:cNvSpPr>
          <p:nvPr>
            <p:ph type="title"/>
          </p:nvPr>
        </p:nvSpPr>
        <p:spPr>
          <a:xfrm>
            <a:off x="573089" y="495893"/>
            <a:ext cx="8004175" cy="708480"/>
          </a:xfrm>
        </p:spPr>
        <p:txBody>
          <a:bodyPr lIns="0" tIns="0" rIns="0" bIns="91440" anchor="b"/>
          <a:lstStyle>
            <a:lvl1pPr>
              <a:defRPr>
                <a:solidFill>
                  <a:schemeClr val="tx2"/>
                </a:solidFill>
              </a:defRPr>
            </a:lvl1pPr>
          </a:lstStyle>
          <a:p>
            <a:r>
              <a:rPr lang="en-US" dirty="0" smtClean="0"/>
              <a:t>Click to edit Master title style</a:t>
            </a:r>
            <a:endParaRPr lang="en-US" dirty="0"/>
          </a:p>
        </p:txBody>
      </p:sp>
      <p:sp>
        <p:nvSpPr>
          <p:cNvPr id="12" name="Content Placeholder 2"/>
          <p:cNvSpPr>
            <a:spLocks noGrp="1"/>
          </p:cNvSpPr>
          <p:nvPr>
            <p:ph idx="1"/>
          </p:nvPr>
        </p:nvSpPr>
        <p:spPr>
          <a:xfrm>
            <a:off x="573089" y="1341395"/>
            <a:ext cx="8004175" cy="4890072"/>
          </a:xfrm>
        </p:spPr>
        <p:txBody>
          <a:bodyPr/>
          <a:lstStyle>
            <a:lvl1pPr>
              <a:buClr>
                <a:schemeClr val="tx2"/>
              </a:buClr>
              <a:defRPr>
                <a:solidFill>
                  <a:schemeClr val="tx1"/>
                </a:solidFill>
              </a:defRPr>
            </a:lvl1pPr>
            <a:lvl2pPr>
              <a:buClr>
                <a:schemeClr val="tx2"/>
              </a:buClr>
              <a:defRPr>
                <a:solidFill>
                  <a:schemeClr val="tx1"/>
                </a:solidFill>
              </a:defRPr>
            </a:lvl2pPr>
            <a:lvl3pPr>
              <a:buClr>
                <a:schemeClr val="tx2"/>
              </a:buClr>
              <a:defRPr>
                <a:solidFill>
                  <a:schemeClr val="tx1"/>
                </a:solidFill>
              </a:defRPr>
            </a:lvl3pPr>
            <a:lvl4pPr>
              <a:buClr>
                <a:schemeClr val="tx2"/>
              </a:buClr>
              <a:defRPr>
                <a:solidFill>
                  <a:schemeClr val="tx1"/>
                </a:solidFill>
              </a:defRPr>
            </a:lvl4pPr>
            <a:lvl5pPr>
              <a:buClr>
                <a:schemeClr val="tx2"/>
              </a:buCl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8" name="図 1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sp>
        <p:nvSpPr>
          <p:cNvPr id="19" name="Rectangle 4"/>
          <p:cNvSpPr/>
          <p:nvPr userDrawn="1"/>
        </p:nvSpPr>
        <p:spPr>
          <a:xfrm>
            <a:off x="-1" y="6267452"/>
            <a:ext cx="9144001" cy="59054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latin typeface="Calibri" charset="0"/>
              <a:ea typeface="ＭＳ Ｐゴシック" charset="0"/>
              <a:cs typeface="ＭＳ Ｐゴシック" charset="0"/>
            </a:endParaRPr>
          </a:p>
        </p:txBody>
      </p:sp>
      <p:cxnSp>
        <p:nvCxnSpPr>
          <p:cNvPr id="20"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21"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sp>
        <p:nvSpPr>
          <p:cNvPr id="22"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pic>
        <p:nvPicPr>
          <p:cNvPr id="23" name="図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spTree>
    <p:extLst>
      <p:ext uri="{BB962C8B-B14F-4D97-AF65-F5344CB8AC3E}">
        <p14:creationId xmlns:p14="http://schemas.microsoft.com/office/powerpoint/2010/main" val="413966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ページ">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sp>
        <p:nvSpPr>
          <p:cNvPr id="3" name="Rectangle 4"/>
          <p:cNvSpPr/>
          <p:nvPr userDrawn="1"/>
        </p:nvSpPr>
        <p:spPr>
          <a:xfrm>
            <a:off x="-1" y="6267452"/>
            <a:ext cx="9144001" cy="59054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latin typeface="Calibri" charset="0"/>
              <a:ea typeface="ＭＳ Ｐゴシック" charset="0"/>
              <a:cs typeface="ＭＳ Ｐゴシック" charset="0"/>
            </a:endParaRPr>
          </a:p>
        </p:txBody>
      </p:sp>
      <p:cxnSp>
        <p:nvCxnSpPr>
          <p:cNvPr id="4"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5"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sp>
        <p:nvSpPr>
          <p:cNvPr id="6"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pic>
        <p:nvPicPr>
          <p:cNvPr id="7" name="図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spTree>
    <p:extLst>
      <p:ext uri="{BB962C8B-B14F-4D97-AF65-F5344CB8AC3E}">
        <p14:creationId xmlns:p14="http://schemas.microsoft.com/office/powerpoint/2010/main" val="5597083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エンドページ">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タイトル 1"/>
          <p:cNvSpPr>
            <a:spLocks noGrp="1"/>
          </p:cNvSpPr>
          <p:nvPr>
            <p:ph type="ctrTitle" hasCustomPrompt="1"/>
          </p:nvPr>
        </p:nvSpPr>
        <p:spPr>
          <a:xfrm>
            <a:off x="685800" y="2130425"/>
            <a:ext cx="7772400" cy="1470025"/>
          </a:xfrm>
        </p:spPr>
        <p:txBody>
          <a:bodyPr/>
          <a:lstStyle/>
          <a:p>
            <a:r>
              <a:rPr kumimoji="1" lang="en-US" altLang="ja-JP" dirty="0" smtClean="0"/>
              <a:t>Thank you</a:t>
            </a:r>
            <a:endParaRPr kumimoji="1" lang="ja-JP" altLang="en-US" dirty="0"/>
          </a:p>
        </p:txBody>
      </p:sp>
      <p:pic>
        <p:nvPicPr>
          <p:cNvPr id="7" name="図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69262" y="6410987"/>
            <a:ext cx="871537" cy="293136"/>
          </a:xfrm>
          <a:prstGeom prst="rect">
            <a:avLst/>
          </a:prstGeom>
        </p:spPr>
      </p:pic>
      <p:pic>
        <p:nvPicPr>
          <p:cNvPr id="12" name="図 1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074518" y="6413095"/>
            <a:ext cx="871537" cy="293136"/>
          </a:xfrm>
          <a:prstGeom prst="rect">
            <a:avLst/>
          </a:prstGeom>
        </p:spPr>
      </p:pic>
      <p:cxnSp>
        <p:nvCxnSpPr>
          <p:cNvPr id="6" name="Straight Arrow Connector 5"/>
          <p:cNvCxnSpPr/>
          <p:nvPr userDrawn="1"/>
        </p:nvCxnSpPr>
        <p:spPr>
          <a:xfrm>
            <a:off x="711200" y="6441018"/>
            <a:ext cx="0" cy="245533"/>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8" name="TextBox 7"/>
          <p:cNvSpPr txBox="1">
            <a:spLocks noChangeArrowheads="1"/>
          </p:cNvSpPr>
          <p:nvPr userDrawn="1"/>
        </p:nvSpPr>
        <p:spPr bwMode="auto">
          <a:xfrm>
            <a:off x="457201" y="6373284"/>
            <a:ext cx="231775" cy="37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defRPr/>
            </a:pPr>
            <a:fld id="{F4AD40E4-0F87-D445-B970-ED7045192DE5}" type="slidenum">
              <a:rPr lang="en-US" sz="800" smtClean="0">
                <a:solidFill>
                  <a:srgbClr val="7F7F7F"/>
                </a:solidFill>
              </a:rPr>
              <a:pPr eaLnBrk="1" hangingPunct="1">
                <a:defRPr/>
              </a:pPr>
              <a:t>‹#›</a:t>
            </a:fld>
            <a:endParaRPr lang="en-US" sz="800" smtClean="0">
              <a:solidFill>
                <a:srgbClr val="7F7F7F"/>
              </a:solidFill>
            </a:endParaRPr>
          </a:p>
        </p:txBody>
      </p:sp>
      <p:sp>
        <p:nvSpPr>
          <p:cNvPr id="9" name="TextBox 6"/>
          <p:cNvSpPr txBox="1">
            <a:spLocks noChangeArrowheads="1"/>
          </p:cNvSpPr>
          <p:nvPr userDrawn="1"/>
        </p:nvSpPr>
        <p:spPr bwMode="auto">
          <a:xfrm>
            <a:off x="835025" y="6418263"/>
            <a:ext cx="2973650" cy="279400"/>
          </a:xfrm>
          <a:prstGeom prst="rect">
            <a:avLst/>
          </a:prstGeom>
          <a:noFill/>
          <a:ln>
            <a:noFill/>
          </a:ln>
          <a:extLst/>
        </p:spPr>
        <p:txBody>
          <a:bodyPr wrap="none" lIns="0" tIns="0" rIns="0" bIns="0" anchor="ctr"/>
          <a:lstStyle>
            <a:lvl1pPr>
              <a:defRPr>
                <a:solidFill>
                  <a:schemeClr val="tx1"/>
                </a:solidFill>
                <a:latin typeface="Calibri" charset="0"/>
                <a:ea typeface="ＭＳ Ｐゴシック" charset="-128"/>
              </a:defRPr>
            </a:lvl1pPr>
            <a:lvl2pPr marL="742950" indent="-285750">
              <a:defRPr>
                <a:solidFill>
                  <a:schemeClr val="tx1"/>
                </a:solidFill>
                <a:latin typeface="Calibri" charset="0"/>
                <a:ea typeface="ＭＳ Ｐゴシック" charset="-128"/>
              </a:defRPr>
            </a:lvl2pPr>
            <a:lvl3pPr marL="1143000" indent="-228600">
              <a:defRPr>
                <a:solidFill>
                  <a:schemeClr val="tx1"/>
                </a:solidFill>
                <a:latin typeface="Calibri" charset="0"/>
                <a:ea typeface="ＭＳ Ｐゴシック" charset="-128"/>
              </a:defRPr>
            </a:lvl3pPr>
            <a:lvl4pPr marL="1600200" indent="-228600">
              <a:defRPr>
                <a:solidFill>
                  <a:schemeClr val="tx1"/>
                </a:solidFill>
                <a:latin typeface="Calibri" charset="0"/>
                <a:ea typeface="ＭＳ Ｐゴシック" charset="-128"/>
              </a:defRPr>
            </a:lvl4pPr>
            <a:lvl5pPr marL="2057400" indent="-228600">
              <a:defRPr>
                <a:solidFill>
                  <a:schemeClr val="tx1"/>
                </a:solidFill>
                <a:latin typeface="Calibri" charset="0"/>
                <a:ea typeface="ＭＳ Ｐゴシック" charset="-128"/>
              </a:defRPr>
            </a:lvl5pPr>
            <a:lvl6pPr marL="2514600" indent="-228600" defTabSz="457200" fontAlgn="base">
              <a:spcBef>
                <a:spcPct val="0"/>
              </a:spcBef>
              <a:spcAft>
                <a:spcPct val="0"/>
              </a:spcAft>
              <a:defRPr>
                <a:solidFill>
                  <a:schemeClr val="tx1"/>
                </a:solidFill>
                <a:latin typeface="Calibri" charset="0"/>
                <a:ea typeface="ＭＳ Ｐゴシック" charset="-128"/>
              </a:defRPr>
            </a:lvl6pPr>
            <a:lvl7pPr marL="2971800" indent="-228600" defTabSz="457200" fontAlgn="base">
              <a:spcBef>
                <a:spcPct val="0"/>
              </a:spcBef>
              <a:spcAft>
                <a:spcPct val="0"/>
              </a:spcAft>
              <a:defRPr>
                <a:solidFill>
                  <a:schemeClr val="tx1"/>
                </a:solidFill>
                <a:latin typeface="Calibri" charset="0"/>
                <a:ea typeface="ＭＳ Ｐゴシック" charset="-128"/>
              </a:defRPr>
            </a:lvl7pPr>
            <a:lvl8pPr marL="3429000" indent="-228600" defTabSz="457200" fontAlgn="base">
              <a:spcBef>
                <a:spcPct val="0"/>
              </a:spcBef>
              <a:spcAft>
                <a:spcPct val="0"/>
              </a:spcAft>
              <a:defRPr>
                <a:solidFill>
                  <a:schemeClr val="tx1"/>
                </a:solidFill>
                <a:latin typeface="Calibri" charset="0"/>
                <a:ea typeface="ＭＳ Ｐゴシック" charset="-128"/>
              </a:defRPr>
            </a:lvl8pPr>
            <a:lvl9pPr marL="3886200" indent="-228600" defTabSz="457200" fontAlgn="base">
              <a:spcBef>
                <a:spcPct val="0"/>
              </a:spcBef>
              <a:spcAft>
                <a:spcPct val="0"/>
              </a:spcAft>
              <a:defRPr>
                <a:solidFill>
                  <a:schemeClr val="tx1"/>
                </a:solidFill>
                <a:latin typeface="Calibri" charset="0"/>
                <a:ea typeface="ＭＳ Ｐゴシック" charset="-128"/>
              </a:defRPr>
            </a:lvl9pPr>
          </a:lstStyle>
          <a:p>
            <a:pPr>
              <a:defRPr/>
            </a:pPr>
            <a:r>
              <a:rPr lang="en-US" altLang="ja-JP" sz="800" dirty="0" smtClean="0">
                <a:solidFill>
                  <a:schemeClr val="tx1">
                    <a:lumMod val="60000"/>
                    <a:lumOff val="40000"/>
                  </a:schemeClr>
                </a:solidFill>
              </a:rPr>
              <a:t>Copyright © 2016 Trend Micro Incorporated. All rights reserved. </a:t>
            </a:r>
            <a:endParaRPr lang="en-US" altLang="ja-JP" sz="800" dirty="0">
              <a:solidFill>
                <a:schemeClr val="tx1">
                  <a:lumMod val="60000"/>
                  <a:lumOff val="40000"/>
                </a:schemeClr>
              </a:solidFill>
            </a:endParaRPr>
          </a:p>
        </p:txBody>
      </p:sp>
    </p:spTree>
    <p:extLst>
      <p:ext uri="{BB962C8B-B14F-4D97-AF65-F5344CB8AC3E}">
        <p14:creationId xmlns:p14="http://schemas.microsoft.com/office/powerpoint/2010/main" val="3842157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7" descr="TM_Logo_4c_Only.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50175" y="6288088"/>
            <a:ext cx="112553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93192" y="221788"/>
            <a:ext cx="8375904" cy="645196"/>
          </a:xfrm>
        </p:spPr>
        <p:txBody>
          <a:bodyPr>
            <a:normAutofit/>
          </a:bodyPr>
          <a:lstStyle>
            <a:lvl1pPr algn="l">
              <a:defRPr sz="3200">
                <a:solidFill>
                  <a:schemeClr val="tx1">
                    <a:lumMod val="65000"/>
                    <a:lumOff val="35000"/>
                  </a:schemeClr>
                </a:solidFill>
                <a:latin typeface="+mn-lt"/>
              </a:defRPr>
            </a:lvl1pPr>
          </a:lstStyle>
          <a:p>
            <a:r>
              <a:rPr lang="ja-JP" altLang="en-US" smtClean="0"/>
              <a:t>マスタ タイトルの書式設定</a:t>
            </a:r>
            <a:endParaRPr lang="en-US" dirty="0"/>
          </a:p>
        </p:txBody>
      </p:sp>
      <p:sp>
        <p:nvSpPr>
          <p:cNvPr id="3" name="Content Placeholder 2"/>
          <p:cNvSpPr>
            <a:spLocks noGrp="1"/>
          </p:cNvSpPr>
          <p:nvPr>
            <p:ph idx="1"/>
          </p:nvPr>
        </p:nvSpPr>
        <p:spPr>
          <a:xfrm>
            <a:off x="402336" y="1236742"/>
            <a:ext cx="8366760" cy="4978559"/>
          </a:xfrm>
        </p:spPr>
        <p:txBody>
          <a:bodyPr/>
          <a:lstStyle>
            <a:lvl1pPr>
              <a:defRPr>
                <a:solidFill>
                  <a:schemeClr val="tx1">
                    <a:lumMod val="65000"/>
                    <a:lumOff val="3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25400" y="6484938"/>
            <a:ext cx="747713" cy="365125"/>
          </a:xfrm>
          <a:prstGeom prst="rect">
            <a:avLst/>
          </a:prstGeom>
        </p:spPr>
        <p:txBody>
          <a:bodyPr/>
          <a:lstStyle>
            <a:lvl1pPr>
              <a:defRPr sz="900">
                <a:solidFill>
                  <a:srgbClr val="7F7F7F"/>
                </a:solidFill>
              </a:defRPr>
            </a:lvl1pPr>
          </a:lstStyle>
          <a:p>
            <a:pPr>
              <a:defRPr/>
            </a:pPr>
            <a:fld id="{7A3CBD19-C57E-4598-901D-9AE3D75BF21C}" type="datetime1">
              <a:rPr lang="en-US" altLang="ja-JP" smtClean="0"/>
              <a:pPr>
                <a:defRPr/>
              </a:pPr>
              <a:t>8/24/2017</a:t>
            </a:fld>
            <a:endParaRPr lang="en-US" altLang="ja-JP"/>
          </a:p>
        </p:txBody>
      </p:sp>
      <p:sp>
        <p:nvSpPr>
          <p:cNvPr id="6" name="Footer Placeholder 4"/>
          <p:cNvSpPr>
            <a:spLocks noGrp="1"/>
          </p:cNvSpPr>
          <p:nvPr>
            <p:ph type="ftr" sz="quarter" idx="11"/>
          </p:nvPr>
        </p:nvSpPr>
        <p:spPr>
          <a:xfrm>
            <a:off x="987425" y="6484938"/>
            <a:ext cx="2633663" cy="365125"/>
          </a:xfrm>
          <a:prstGeom prst="rect">
            <a:avLst/>
          </a:prstGeom>
        </p:spPr>
        <p:txBody>
          <a:bodyPr/>
          <a:lstStyle>
            <a:lvl1pPr>
              <a:defRPr sz="900">
                <a:solidFill>
                  <a:schemeClr val="bg1">
                    <a:lumMod val="50000"/>
                  </a:schemeClr>
                </a:solidFill>
              </a:defRPr>
            </a:lvl1pPr>
          </a:lstStyle>
          <a:p>
            <a:pPr>
              <a:defRPr/>
            </a:pPr>
            <a:r>
              <a:rPr lang="en-US" smtClean="0">
                <a:solidFill>
                  <a:srgbClr val="FFFFFF">
                    <a:lumMod val="50000"/>
                  </a:srgbClr>
                </a:solidFill>
              </a:rPr>
              <a:t>Confidential | Copyright 2015 TrendMicro Inc.</a:t>
            </a:r>
            <a:endParaRPr lang="en-US">
              <a:solidFill>
                <a:srgbClr val="FFFFFF">
                  <a:lumMod val="50000"/>
                </a:srgbClr>
              </a:solidFill>
            </a:endParaRPr>
          </a:p>
        </p:txBody>
      </p:sp>
      <p:sp>
        <p:nvSpPr>
          <p:cNvPr id="7" name="Slide Number Placeholder 22"/>
          <p:cNvSpPr>
            <a:spLocks noGrp="1"/>
          </p:cNvSpPr>
          <p:nvPr>
            <p:ph type="sldNum" sz="quarter" idx="12"/>
          </p:nvPr>
        </p:nvSpPr>
        <p:spPr>
          <a:xfrm>
            <a:off x="4284663" y="6500813"/>
            <a:ext cx="561975" cy="331787"/>
          </a:xfrm>
          <a:prstGeom prst="rect">
            <a:avLst/>
          </a:prstGeom>
        </p:spPr>
        <p:txBody>
          <a:bodyPr/>
          <a:lstStyle>
            <a:lvl1pPr algn="ctr">
              <a:defRPr>
                <a:solidFill>
                  <a:srgbClr val="7F7F7F"/>
                </a:solidFill>
              </a:defRPr>
            </a:lvl1pPr>
          </a:lstStyle>
          <a:p>
            <a:pPr>
              <a:defRPr/>
            </a:pPr>
            <a:fld id="{5BFF27BC-A80E-4442-904D-DAD99A4AA295}" type="slidenum">
              <a:rPr lang="en-US" altLang="ja-JP"/>
              <a:pPr>
                <a:defRPr/>
              </a:pPr>
              <a:t>‹#›</a:t>
            </a:fld>
            <a:endParaRPr lang="en-US" altLang="ja-JP" dirty="0"/>
          </a:p>
        </p:txBody>
      </p:sp>
    </p:spTree>
    <p:extLst>
      <p:ext uri="{BB962C8B-B14F-4D97-AF65-F5344CB8AC3E}">
        <p14:creationId xmlns:p14="http://schemas.microsoft.com/office/powerpoint/2010/main" val="3677281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73089" y="275167"/>
            <a:ext cx="8004175" cy="69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US" dirty="0"/>
          </a:p>
        </p:txBody>
      </p:sp>
      <p:sp>
        <p:nvSpPr>
          <p:cNvPr id="1027" name="Text Placeholder 2"/>
          <p:cNvSpPr>
            <a:spLocks noGrp="1"/>
          </p:cNvSpPr>
          <p:nvPr>
            <p:ph type="body" idx="1"/>
          </p:nvPr>
        </p:nvSpPr>
        <p:spPr bwMode="auto">
          <a:xfrm>
            <a:off x="573089" y="1198033"/>
            <a:ext cx="8004175" cy="49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15" r:id="rId1"/>
    <p:sldLayoutId id="2147483829" r:id="rId2"/>
    <p:sldLayoutId id="2147483823" r:id="rId3"/>
    <p:sldLayoutId id="2147483824" r:id="rId4"/>
    <p:sldLayoutId id="2147483825" r:id="rId5"/>
    <p:sldLayoutId id="2147483827" r:id="rId6"/>
    <p:sldLayoutId id="2147483830" r:id="rId7"/>
    <p:sldLayoutId id="2147483839" r:id="rId8"/>
  </p:sldLayoutIdLst>
  <p:timing>
    <p:tnLst>
      <p:par>
        <p:cTn id="1" dur="indefinite" restart="never" nodeType="tmRoot"/>
      </p:par>
    </p:tnLst>
  </p:timing>
  <p:hf hdr="0" ftr="0" dt="0"/>
  <p:txStyles>
    <p:title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p:titleStyle>
    <p:bodyStyle>
      <a:lvl1pPr marL="342900" indent="-342900" algn="l" defTabSz="457200" rtl="0" eaLnBrk="1" fontAlgn="base" hangingPunct="1">
        <a:spcBef>
          <a:spcPct val="20000"/>
        </a:spcBef>
        <a:spcAft>
          <a:spcPct val="0"/>
        </a:spcAft>
        <a:buClr>
          <a:srgbClr val="ED1C24"/>
        </a:buClr>
        <a:buFont typeface="Arial" charset="0"/>
        <a:buChar char="•"/>
        <a:defRPr sz="32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742950" indent="-285750" algn="l" defTabSz="457200" rtl="0" eaLnBrk="1" fontAlgn="base" hangingPunct="1">
        <a:spcBef>
          <a:spcPct val="20000"/>
        </a:spcBef>
        <a:spcAft>
          <a:spcPct val="0"/>
        </a:spcAft>
        <a:buClr>
          <a:srgbClr val="ED1C24"/>
        </a:buClr>
        <a:buFont typeface="Arial" charset="0"/>
        <a:buChar char="–"/>
        <a:defRPr sz="2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1143000" indent="-228600" algn="l" defTabSz="457200" rtl="0" eaLnBrk="1" fontAlgn="base" hangingPunct="1">
        <a:spcBef>
          <a:spcPct val="20000"/>
        </a:spcBef>
        <a:spcAft>
          <a:spcPct val="0"/>
        </a:spcAft>
        <a:buClr>
          <a:srgbClr val="ED1C24"/>
        </a:buClr>
        <a:buFont typeface="Arial" charset="0"/>
        <a:buChar char="•"/>
        <a:defRPr sz="24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600200" indent="-228600" algn="l" defTabSz="457200" rtl="0" eaLnBrk="1" fontAlgn="base" hangingPunct="1">
        <a:spcBef>
          <a:spcPct val="20000"/>
        </a:spcBef>
        <a:spcAft>
          <a:spcPct val="0"/>
        </a:spcAft>
        <a:buClr>
          <a:srgbClr val="ED1C24"/>
        </a:buClr>
        <a:buFont typeface="Arial" charset="0"/>
        <a:buChar char="–"/>
        <a:defRPr sz="20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2057400" indent="-228600" algn="l" defTabSz="457200" rtl="0" eaLnBrk="1" fontAlgn="base" hangingPunct="1">
        <a:spcBef>
          <a:spcPct val="20000"/>
        </a:spcBef>
        <a:spcAft>
          <a:spcPct val="0"/>
        </a:spcAft>
        <a:buClr>
          <a:srgbClr val="ED1C24"/>
        </a:buClr>
        <a:buFont typeface="Arial" charset="0"/>
        <a:buChar char="»"/>
        <a:defRPr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o-tm.jp/tps-tprs-product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457199" y="361860"/>
            <a:ext cx="7267575" cy="1897381"/>
          </a:xfrm>
        </p:spPr>
        <p:txBody>
          <a:bodyPr/>
          <a:lstStyle/>
          <a:p>
            <a:pPr>
              <a:lnSpc>
                <a:spcPct val="100000"/>
              </a:lnSpc>
            </a:pPr>
            <a:r>
              <a:rPr lang="ja-JP" altLang="en-US" sz="3200" dirty="0" smtClean="0"/>
              <a:t>サポートサービスを活用した</a:t>
            </a:r>
            <a:r>
              <a:rPr lang="en-US" altLang="ja-JP" sz="3200" dirty="0" smtClean="0"/>
              <a:t/>
            </a:r>
            <a:br>
              <a:rPr lang="en-US" altLang="ja-JP" sz="3200" dirty="0" smtClean="0"/>
            </a:br>
            <a:r>
              <a:rPr lang="ja-JP" altLang="en-US" sz="3200" dirty="0" smtClean="0"/>
              <a:t>インシデント対応のご案内</a:t>
            </a:r>
            <a:endParaRPr lang="ja-JP" altLang="en-US" sz="3200" dirty="0"/>
          </a:p>
        </p:txBody>
      </p:sp>
      <p:sp>
        <p:nvSpPr>
          <p:cNvPr id="2" name="テキスト ボックス 1"/>
          <p:cNvSpPr txBox="1"/>
          <p:nvPr/>
        </p:nvSpPr>
        <p:spPr>
          <a:xfrm>
            <a:off x="323850" y="2457450"/>
            <a:ext cx="2339102" cy="307777"/>
          </a:xfrm>
          <a:prstGeom prst="rect">
            <a:avLst/>
          </a:prstGeom>
          <a:noFill/>
        </p:spPr>
        <p:txBody>
          <a:bodyPr wrap="none" rtlCol="0">
            <a:spAutoFit/>
          </a:bodyPr>
          <a:lstStyle/>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トレンドマイクロ株式会社</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57131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232793" y="839238"/>
            <a:ext cx="8720707" cy="1175125"/>
          </a:xfrm>
          <a:prstGeom prst="rect">
            <a:avLst/>
          </a:prstGeom>
          <a:solidFill>
            <a:schemeClr val="bg1">
              <a:lumMod val="95000"/>
            </a:schemeClr>
          </a:solidFill>
        </p:spPr>
        <p:txBody>
          <a:bodyPr wrap="square" lIns="72000" tIns="36000" rIns="72000" bIns="0">
            <a:spAutoFit/>
          </a:bodyPr>
          <a:lstStyle/>
          <a:p>
            <a:pPr lvl="0">
              <a:buClr>
                <a:srgbClr val="C00000"/>
              </a:buClr>
            </a:pPr>
            <a:r>
              <a:rPr kumimoji="1" lang="en-US" altLang="ja-JP" sz="1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TPS for Enterprise</a:t>
            </a:r>
            <a:r>
              <a:rPr kumimoji="1" lang="ja-JP" altLang="en-US" sz="1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は</a:t>
            </a:r>
            <a:r>
              <a:rPr kumimoji="1" lang="ja-JP" altLang="en-US" sz="15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、万一のインシデント発生</a:t>
            </a:r>
            <a:r>
              <a:rPr kumimoji="1" lang="ja-JP" altLang="en-US" sz="1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時、</a:t>
            </a:r>
            <a:r>
              <a:rPr kumimoji="1" lang="ja-JP" altLang="en-US" sz="15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オンサイトを含む対応</a:t>
            </a:r>
            <a:r>
              <a:rPr kumimoji="1" lang="ja-JP" altLang="en-US" sz="1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支援の提供が可能です。但し</a:t>
            </a:r>
            <a:r>
              <a:rPr kumimoji="1" lang="ja-JP" altLang="en-US" sz="15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、主にインシデントからの業務復旧支援を対象とし、以下に該当する支援は対象外とさせて頂いております</a:t>
            </a:r>
            <a:r>
              <a:rPr kumimoji="1" lang="ja-JP" altLang="en-US" sz="1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。この</a:t>
            </a:r>
            <a:r>
              <a:rPr kumimoji="1" lang="ja-JP" altLang="en-US" sz="15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ようなインシデントへの対応が必要な場合は、別途ご相談ください。</a:t>
            </a:r>
          </a:p>
          <a:p>
            <a:pPr marL="800100" lvl="1" indent="-180000">
              <a:buClr>
                <a:srgbClr val="C00000"/>
              </a:buClr>
              <a:buFont typeface="Wingdings" panose="05000000000000000000" pitchFamily="2" charset="2"/>
              <a:buChar char="Ø"/>
            </a:pPr>
            <a:endParaRPr kumimoji="1" lang="en-US" altLang="ja-JP" sz="5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endParaRPr>
          </a:p>
          <a:p>
            <a:pPr marL="1260000" lvl="1" indent="-180000">
              <a:buClr>
                <a:srgbClr val="C00000"/>
              </a:buClr>
              <a:buFont typeface="Wingdings" panose="05000000000000000000" pitchFamily="2" charset="2"/>
              <a:buChar char="l"/>
            </a:pPr>
            <a:r>
              <a:rPr kumimoji="1" lang="ja-JP" altLang="en-US" sz="12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情報</a:t>
            </a:r>
            <a:r>
              <a:rPr kumimoji="1" lang="ja-JP" altLang="en-US" sz="12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漏えいの有無や漏えいした情報の特定等に関する、被害状況の調査（≒フォレンジック調査）</a:t>
            </a:r>
            <a:endParaRPr kumimoji="1" lang="en-US" altLang="ja-JP" sz="12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endParaRPr>
          </a:p>
          <a:p>
            <a:pPr marL="1260000" lvl="1" indent="-180000">
              <a:buClr>
                <a:srgbClr val="C00000"/>
              </a:buClr>
              <a:buFont typeface="Wingdings" panose="05000000000000000000" pitchFamily="2" charset="2"/>
              <a:buChar char="l"/>
            </a:pPr>
            <a:r>
              <a:rPr kumimoji="1" lang="ja-JP" altLang="en-US" sz="1200" dirty="0" smtClean="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通常</a:t>
            </a:r>
            <a:r>
              <a:rPr kumimoji="1" lang="ja-JP" altLang="en-US" sz="1200" dirty="0">
                <a:solidFill>
                  <a:srgbClr val="4D4D4F"/>
                </a:solidFill>
                <a:latin typeface="メイリオ" panose="020B0604030504040204" pitchFamily="50" charset="-128"/>
                <a:ea typeface="メイリオ" panose="020B0604030504040204" pitchFamily="50" charset="-128"/>
                <a:cs typeface="メイリオ" panose="020B0604030504040204" pitchFamily="50" charset="-128"/>
              </a:rPr>
              <a:t>のサービス提供体制では終息が困難な、高度かつ執拗な標的型サイバー攻撃によるインシデント対応</a:t>
            </a:r>
          </a:p>
        </p:txBody>
      </p:sp>
      <p:pic>
        <p:nvPicPr>
          <p:cNvPr id="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083" y="2003425"/>
            <a:ext cx="8001930" cy="4502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直線コネクタ 4"/>
          <p:cNvCxnSpPr/>
          <p:nvPr/>
        </p:nvCxnSpPr>
        <p:spPr>
          <a:xfrm>
            <a:off x="594083" y="5340350"/>
            <a:ext cx="3322280" cy="0"/>
          </a:xfrm>
          <a:prstGeom prst="line">
            <a:avLst/>
          </a:prstGeom>
          <a:noFill/>
          <a:ln w="31750" cap="flat" cmpd="sng" algn="ctr">
            <a:solidFill>
              <a:srgbClr val="FFFFFF">
                <a:lumMod val="65000"/>
              </a:srgbClr>
            </a:solidFill>
            <a:prstDash val="solid"/>
          </a:ln>
          <a:effectLst/>
        </p:spPr>
      </p:cxnSp>
      <p:cxnSp>
        <p:nvCxnSpPr>
          <p:cNvPr id="6" name="直線コネクタ 5"/>
          <p:cNvCxnSpPr/>
          <p:nvPr/>
        </p:nvCxnSpPr>
        <p:spPr>
          <a:xfrm>
            <a:off x="827088" y="5340350"/>
            <a:ext cx="0" cy="434975"/>
          </a:xfrm>
          <a:prstGeom prst="line">
            <a:avLst/>
          </a:prstGeom>
          <a:noFill/>
          <a:ln w="31750" cap="flat" cmpd="sng" algn="ctr">
            <a:solidFill>
              <a:srgbClr val="FFFFFF">
                <a:lumMod val="65000"/>
              </a:srgbClr>
            </a:solidFill>
            <a:prstDash val="solid"/>
          </a:ln>
          <a:effectLst/>
        </p:spPr>
      </p:cxnSp>
      <p:cxnSp>
        <p:nvCxnSpPr>
          <p:cNvPr id="7" name="直線コネクタ 6"/>
          <p:cNvCxnSpPr/>
          <p:nvPr/>
        </p:nvCxnSpPr>
        <p:spPr>
          <a:xfrm>
            <a:off x="1381125" y="5341938"/>
            <a:ext cx="0" cy="434975"/>
          </a:xfrm>
          <a:prstGeom prst="line">
            <a:avLst/>
          </a:prstGeom>
          <a:noFill/>
          <a:ln w="31750" cap="flat" cmpd="sng" algn="ctr">
            <a:solidFill>
              <a:srgbClr val="FFFFFF">
                <a:lumMod val="65000"/>
              </a:srgbClr>
            </a:solidFill>
            <a:prstDash val="solid"/>
          </a:ln>
          <a:effectLst/>
        </p:spPr>
      </p:cxnSp>
      <p:cxnSp>
        <p:nvCxnSpPr>
          <p:cNvPr id="8" name="直線コネクタ 7"/>
          <p:cNvCxnSpPr/>
          <p:nvPr/>
        </p:nvCxnSpPr>
        <p:spPr>
          <a:xfrm>
            <a:off x="1971675" y="5341938"/>
            <a:ext cx="0" cy="434975"/>
          </a:xfrm>
          <a:prstGeom prst="line">
            <a:avLst/>
          </a:prstGeom>
          <a:noFill/>
          <a:ln w="31750" cap="flat" cmpd="sng" algn="ctr">
            <a:solidFill>
              <a:srgbClr val="FFFFFF">
                <a:lumMod val="65000"/>
              </a:srgbClr>
            </a:solidFill>
            <a:prstDash val="solid"/>
          </a:ln>
          <a:effectLst/>
        </p:spPr>
      </p:cxnSp>
      <p:cxnSp>
        <p:nvCxnSpPr>
          <p:cNvPr id="9" name="直線コネクタ 8"/>
          <p:cNvCxnSpPr/>
          <p:nvPr/>
        </p:nvCxnSpPr>
        <p:spPr>
          <a:xfrm>
            <a:off x="2506663" y="5345113"/>
            <a:ext cx="0" cy="436562"/>
          </a:xfrm>
          <a:prstGeom prst="line">
            <a:avLst/>
          </a:prstGeom>
          <a:noFill/>
          <a:ln w="31750" cap="flat" cmpd="sng" algn="ctr">
            <a:solidFill>
              <a:srgbClr val="FFFFFF">
                <a:lumMod val="65000"/>
              </a:srgbClr>
            </a:solidFill>
            <a:prstDash val="solid"/>
          </a:ln>
          <a:effectLst/>
        </p:spPr>
      </p:cxnSp>
      <p:cxnSp>
        <p:nvCxnSpPr>
          <p:cNvPr id="10" name="直線コネクタ 9"/>
          <p:cNvCxnSpPr/>
          <p:nvPr/>
        </p:nvCxnSpPr>
        <p:spPr>
          <a:xfrm>
            <a:off x="3024188" y="5345113"/>
            <a:ext cx="0" cy="436562"/>
          </a:xfrm>
          <a:prstGeom prst="line">
            <a:avLst/>
          </a:prstGeom>
          <a:noFill/>
          <a:ln w="31750" cap="flat" cmpd="sng" algn="ctr">
            <a:solidFill>
              <a:srgbClr val="FFFFFF">
                <a:lumMod val="65000"/>
              </a:srgbClr>
            </a:solidFill>
            <a:prstDash val="solid"/>
          </a:ln>
          <a:effectLst/>
        </p:spPr>
      </p:cxnSp>
      <p:cxnSp>
        <p:nvCxnSpPr>
          <p:cNvPr id="11" name="直線コネクタ 10"/>
          <p:cNvCxnSpPr/>
          <p:nvPr/>
        </p:nvCxnSpPr>
        <p:spPr>
          <a:xfrm>
            <a:off x="3546475" y="5345113"/>
            <a:ext cx="0" cy="436562"/>
          </a:xfrm>
          <a:prstGeom prst="line">
            <a:avLst/>
          </a:prstGeom>
          <a:noFill/>
          <a:ln w="31750" cap="flat" cmpd="sng" algn="ctr">
            <a:solidFill>
              <a:srgbClr val="FFFFFF">
                <a:lumMod val="65000"/>
              </a:srgbClr>
            </a:solidFill>
            <a:prstDash val="solid"/>
          </a:ln>
          <a:effectLst/>
        </p:spPr>
      </p:cxnSp>
      <p:pic>
        <p:nvPicPr>
          <p:cNvPr id="12" name="図 30" descr="router_500px.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664" y="5550335"/>
            <a:ext cx="430492" cy="43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32" descr="router_500px.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79500" y="5510379"/>
            <a:ext cx="479729" cy="479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図 20" descr="router_500px.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97039" y="5485145"/>
            <a:ext cx="426706" cy="42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図 20" descr="router_500px.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2244725" y="5501020"/>
            <a:ext cx="425444" cy="42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20" descr="router_500px.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2759075" y="5500985"/>
            <a:ext cx="425444" cy="42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図 20" descr="router_500px.pn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8188" y="5516895"/>
            <a:ext cx="425443" cy="42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角丸四角形 17"/>
          <p:cNvSpPr/>
          <p:nvPr/>
        </p:nvSpPr>
        <p:spPr>
          <a:xfrm>
            <a:off x="651233" y="5407025"/>
            <a:ext cx="920862" cy="154799"/>
          </a:xfrm>
          <a:prstGeom prst="roundRect">
            <a:avLst>
              <a:gd name="adj" fmla="val 50000"/>
            </a:avLst>
          </a:prstGeom>
          <a:solidFill>
            <a:srgbClr val="EA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Deep Security</a:t>
            </a:r>
            <a:endParaRPr kumimoji="1" lang="ja-JP" altLang="en-US"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角丸四角形 18"/>
          <p:cNvSpPr/>
          <p:nvPr/>
        </p:nvSpPr>
        <p:spPr>
          <a:xfrm>
            <a:off x="1701800" y="5407025"/>
            <a:ext cx="2282825" cy="154800"/>
          </a:xfrm>
          <a:prstGeom prst="roundRect">
            <a:avLst>
              <a:gd name="adj" fmla="val 50000"/>
            </a:avLst>
          </a:prstGeom>
          <a:solidFill>
            <a:srgbClr val="EA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ウイルスバスター</a:t>
            </a:r>
            <a:r>
              <a:rPr kumimoji="1" lang="ja-JP" altLang="en-US" sz="700" b="1" i="0" u="none" strike="noStrike" kern="0" cap="none" spc="0" normalizeH="0" baseline="3000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b="1" i="0" u="none" strike="noStrike" kern="0" cap="none" spc="0" normalizeH="0" baseline="3000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TM</a:t>
            </a:r>
            <a:r>
              <a:rPr kumimoji="1" lang="ja-JP" altLang="en-US"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コーポレートエディション</a:t>
            </a:r>
            <a:endParaRPr kumimoji="1" lang="ja-JP" altLang="en-US" sz="10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6" descr="router_500px.pn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2206625" y="2003425"/>
            <a:ext cx="1606550"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30" descr="router_500px.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70138" y="2173288"/>
            <a:ext cx="54133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30" descr="router_500px.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40025" y="2201863"/>
            <a:ext cx="541338"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図 30" descr="router_500px.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25788" y="2217738"/>
            <a:ext cx="54133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角丸四角形 23"/>
          <p:cNvSpPr/>
          <p:nvPr/>
        </p:nvSpPr>
        <p:spPr>
          <a:xfrm>
            <a:off x="2338388" y="2663825"/>
            <a:ext cx="1363662" cy="154800"/>
          </a:xfrm>
          <a:prstGeom prst="roundRect">
            <a:avLst>
              <a:gd name="adj" fmla="val 50000"/>
            </a:avLst>
          </a:prstGeom>
          <a:solidFill>
            <a:srgbClr val="EA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700" b="1" i="0" u="none" strike="noStrike" kern="0" cap="none" spc="0" normalizeH="0" baseline="0" noProof="0" dirty="0">
                <a:ln>
                  <a:noFill/>
                </a:ln>
                <a:solidFill>
                  <a:srgbClr val="FFFFFF"/>
                </a:solidFill>
                <a:effectLst/>
                <a:uLnTx/>
                <a:uFillTx/>
                <a:latin typeface="Arial"/>
                <a:ea typeface="ＭＳ Ｐゴシック"/>
                <a:cs typeface="メイリオ" panose="020B0604030504040204" pitchFamily="50" charset="-128"/>
              </a:rPr>
              <a:t>Deep Security</a:t>
            </a:r>
            <a:endParaRPr kumimoji="1" lang="ja-JP" altLang="en-US" sz="700" b="1" i="0" u="none" strike="noStrike" kern="0" cap="none" spc="0" normalizeH="0" baseline="0" noProof="0" dirty="0">
              <a:ln>
                <a:noFill/>
              </a:ln>
              <a:solidFill>
                <a:srgbClr val="FFFFFF"/>
              </a:solidFill>
              <a:effectLst/>
              <a:uLnTx/>
              <a:uFillTx/>
              <a:latin typeface="Arial"/>
              <a:ea typeface="ＭＳ Ｐゴシック"/>
              <a:cs typeface="メイリオ" panose="020B0604030504040204" pitchFamily="50" charset="-128"/>
            </a:endParaRPr>
          </a:p>
        </p:txBody>
      </p:sp>
      <p:sp>
        <p:nvSpPr>
          <p:cNvPr id="25" name="テキスト ボックス 12"/>
          <p:cNvSpPr txBox="1">
            <a:spLocks noChangeArrowheads="1"/>
          </p:cNvSpPr>
          <p:nvPr/>
        </p:nvSpPr>
        <p:spPr bwMode="auto">
          <a:xfrm>
            <a:off x="5248487" y="3387134"/>
            <a:ext cx="1453623" cy="52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Arial" pitchFamily="34" charset="0"/>
                <a:ea typeface="メイリオ" pitchFamily="50" charset="-128"/>
                <a:cs typeface="メイリオ" pitchFamily="50" charset="-128"/>
              </a:defRPr>
            </a:lvl1pPr>
            <a:lvl2pPr marL="742950" indent="-285750" eaLnBrk="0" hangingPunct="0">
              <a:spcBef>
                <a:spcPct val="20000"/>
              </a:spcBef>
              <a:buFont typeface="Arial" pitchFamily="34" charset="0"/>
              <a:buChar char="–"/>
              <a:defRPr sz="2800">
                <a:solidFill>
                  <a:schemeClr val="tx1"/>
                </a:solidFill>
                <a:latin typeface="Arial" pitchFamily="34" charset="0"/>
                <a:ea typeface="メイリオ" pitchFamily="50" charset="-128"/>
                <a:cs typeface="メイリオ" pitchFamily="50" charset="-128"/>
              </a:defRPr>
            </a:lvl2pPr>
            <a:lvl3pPr marL="1143000" indent="-228600" eaLnBrk="0" hangingPunct="0">
              <a:spcBef>
                <a:spcPct val="20000"/>
              </a:spcBef>
              <a:buFont typeface="Arial" pitchFamily="34" charset="0"/>
              <a:buChar char="•"/>
              <a:defRPr sz="2400">
                <a:solidFill>
                  <a:schemeClr val="tx1"/>
                </a:solidFill>
                <a:latin typeface="Arial" pitchFamily="34" charset="0"/>
                <a:ea typeface="メイリオ" pitchFamily="50" charset="-128"/>
                <a:cs typeface="メイリオ" pitchFamily="50" charset="-128"/>
              </a:defRPr>
            </a:lvl3pPr>
            <a:lvl4pPr marL="1600200" indent="-228600" eaLnBrk="0" hangingPunct="0">
              <a:spcBef>
                <a:spcPct val="20000"/>
              </a:spcBef>
              <a:buFont typeface="Arial" pitchFamily="34" charset="0"/>
              <a:buChar char="–"/>
              <a:defRPr sz="2000">
                <a:solidFill>
                  <a:schemeClr val="tx1"/>
                </a:solidFill>
                <a:latin typeface="Arial" pitchFamily="34" charset="0"/>
                <a:ea typeface="メイリオ" pitchFamily="50" charset="-128"/>
                <a:cs typeface="メイリオ" pitchFamily="50" charset="-128"/>
              </a:defRPr>
            </a:lvl4pPr>
            <a:lvl5pPr marL="2057400" indent="-228600" eaLnBrk="0" hangingPunct="0">
              <a:spcBef>
                <a:spcPct val="20000"/>
              </a:spcBef>
              <a:buFont typeface="Arial" pitchFamily="34" charset="0"/>
              <a:buChar char="»"/>
              <a:defRPr sz="2000">
                <a:solidFill>
                  <a:schemeClr val="tx1"/>
                </a:solidFill>
                <a:latin typeface="Arial" pitchFamily="34"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9pPr>
          </a:lstStyle>
          <a:p>
            <a:pPr algn="ctr" defTabSz="914400" eaLnBrk="1" hangingPunct="1">
              <a:lnSpc>
                <a:spcPts val="1100"/>
              </a:lnSpc>
              <a:spcBef>
                <a:spcPct val="0"/>
              </a:spcBef>
              <a:buFontTx/>
              <a:buNone/>
            </a:pPr>
            <a:r>
              <a:rPr kumimoji="1" lang="en-US" altLang="ja-JP" sz="1050" b="1" dirty="0" smtClean="0">
                <a:solidFill>
                  <a:srgbClr val="FFFFFF"/>
                </a:solidFill>
                <a:latin typeface="メイリオ" pitchFamily="50" charset="-128"/>
              </a:rPr>
              <a:t>Trend Micro Premium Service</a:t>
            </a:r>
            <a:r>
              <a:rPr kumimoji="1" lang="ja-JP" altLang="en-US" sz="1050" b="1" dirty="0">
                <a:solidFill>
                  <a:srgbClr val="FFFFFF"/>
                </a:solidFill>
                <a:latin typeface="メイリオ" pitchFamily="50" charset="-128"/>
              </a:rPr>
              <a:t> </a:t>
            </a:r>
            <a:r>
              <a:rPr kumimoji="1" lang="en-US" altLang="ja-JP" sz="1050" b="1" dirty="0" smtClean="0">
                <a:solidFill>
                  <a:srgbClr val="FFFFFF"/>
                </a:solidFill>
                <a:latin typeface="メイリオ" pitchFamily="50" charset="-128"/>
              </a:rPr>
              <a:t>for Enterprise</a:t>
            </a:r>
            <a:endParaRPr kumimoji="1" lang="ja-JP" altLang="en-US" sz="1050" b="1" dirty="0">
              <a:solidFill>
                <a:srgbClr val="FFFFFF"/>
              </a:solidFill>
              <a:latin typeface="メイリオ" pitchFamily="50" charset="-128"/>
            </a:endParaRPr>
          </a:p>
        </p:txBody>
      </p:sp>
      <p:sp>
        <p:nvSpPr>
          <p:cNvPr id="26" name="テキスト ボックス 1"/>
          <p:cNvSpPr txBox="1">
            <a:spLocks noChangeArrowheads="1"/>
          </p:cNvSpPr>
          <p:nvPr/>
        </p:nvSpPr>
        <p:spPr bwMode="auto">
          <a:xfrm>
            <a:off x="5211763" y="3848100"/>
            <a:ext cx="1576072" cy="203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07950" indent="-107950" eaLnBrk="0" hangingPunct="0">
              <a:spcBef>
                <a:spcPct val="20000"/>
              </a:spcBef>
              <a:buFont typeface="Arial" pitchFamily="34" charset="0"/>
              <a:buChar char="•"/>
              <a:defRPr sz="3200">
                <a:solidFill>
                  <a:schemeClr val="tx1"/>
                </a:solidFill>
                <a:latin typeface="Arial" pitchFamily="34" charset="0"/>
                <a:ea typeface="メイリオ" pitchFamily="50" charset="-128"/>
                <a:cs typeface="メイリオ" pitchFamily="50" charset="-128"/>
              </a:defRPr>
            </a:lvl1pPr>
            <a:lvl2pPr marL="742950" indent="-285750" eaLnBrk="0" hangingPunct="0">
              <a:spcBef>
                <a:spcPct val="20000"/>
              </a:spcBef>
              <a:buFont typeface="Arial" pitchFamily="34" charset="0"/>
              <a:buChar char="–"/>
              <a:defRPr sz="2800">
                <a:solidFill>
                  <a:schemeClr val="tx1"/>
                </a:solidFill>
                <a:latin typeface="Arial" pitchFamily="34" charset="0"/>
                <a:ea typeface="メイリオ" pitchFamily="50" charset="-128"/>
                <a:cs typeface="メイリオ" pitchFamily="50" charset="-128"/>
              </a:defRPr>
            </a:lvl2pPr>
            <a:lvl3pPr marL="1143000" indent="-228600" eaLnBrk="0" hangingPunct="0">
              <a:spcBef>
                <a:spcPct val="20000"/>
              </a:spcBef>
              <a:buFont typeface="Arial" pitchFamily="34" charset="0"/>
              <a:buChar char="•"/>
              <a:defRPr sz="2400">
                <a:solidFill>
                  <a:schemeClr val="tx1"/>
                </a:solidFill>
                <a:latin typeface="Arial" pitchFamily="34" charset="0"/>
                <a:ea typeface="メイリオ" pitchFamily="50" charset="-128"/>
                <a:cs typeface="メイリオ" pitchFamily="50" charset="-128"/>
              </a:defRPr>
            </a:lvl3pPr>
            <a:lvl4pPr marL="1600200" indent="-228600" eaLnBrk="0" hangingPunct="0">
              <a:spcBef>
                <a:spcPct val="20000"/>
              </a:spcBef>
              <a:buFont typeface="Arial" pitchFamily="34" charset="0"/>
              <a:buChar char="–"/>
              <a:defRPr sz="2000">
                <a:solidFill>
                  <a:schemeClr val="tx1"/>
                </a:solidFill>
                <a:latin typeface="Arial" pitchFamily="34" charset="0"/>
                <a:ea typeface="メイリオ" pitchFamily="50" charset="-128"/>
                <a:cs typeface="メイリオ" pitchFamily="50" charset="-128"/>
              </a:defRPr>
            </a:lvl4pPr>
            <a:lvl5pPr marL="2057400" indent="-228600" eaLnBrk="0" hangingPunct="0">
              <a:spcBef>
                <a:spcPct val="20000"/>
              </a:spcBef>
              <a:buFont typeface="Arial" pitchFamily="34" charset="0"/>
              <a:buChar char="»"/>
              <a:defRPr sz="2000">
                <a:solidFill>
                  <a:schemeClr val="tx1"/>
                </a:solidFill>
                <a:latin typeface="Arial" pitchFamily="34"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ea typeface="メイリオ" pitchFamily="50" charset="-128"/>
                <a:cs typeface="メイリオ" pitchFamily="50" charset="-128"/>
              </a:defRPr>
            </a:lvl9pPr>
          </a:lstStyle>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状況確認支援</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端末特定支援</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端末調査支援</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ログ･検体解析</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パターンファイル提供</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駆除作業支援</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定常運用への復旧支援</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報告書作成</a:t>
            </a:r>
            <a:endParaRPr kumimoji="1" lang="en-US" altLang="ja-JP" sz="1000" dirty="0">
              <a:solidFill>
                <a:srgbClr val="000000"/>
              </a:solidFill>
              <a:latin typeface="メイリオ" pitchFamily="50" charset="-128"/>
            </a:endParaRPr>
          </a:p>
          <a:p>
            <a:pPr defTabSz="914400" eaLnBrk="1" hangingPunct="1">
              <a:lnSpc>
                <a:spcPts val="1700"/>
              </a:lnSpc>
              <a:spcBef>
                <a:spcPct val="0"/>
              </a:spcBef>
              <a:buFont typeface="Wingdings" pitchFamily="2" charset="2"/>
              <a:buChar char="l"/>
            </a:pPr>
            <a:r>
              <a:rPr kumimoji="1" lang="ja-JP" altLang="en-US" sz="1000" dirty="0">
                <a:solidFill>
                  <a:srgbClr val="000000"/>
                </a:solidFill>
                <a:latin typeface="メイリオ" pitchFamily="50" charset="-128"/>
              </a:rPr>
              <a:t>報告会実施</a:t>
            </a:r>
          </a:p>
        </p:txBody>
      </p:sp>
      <p:sp>
        <p:nvSpPr>
          <p:cNvPr id="27" name="テキスト ボックス 26"/>
          <p:cNvSpPr txBox="1"/>
          <p:nvPr/>
        </p:nvSpPr>
        <p:spPr>
          <a:xfrm>
            <a:off x="3994150" y="3570899"/>
            <a:ext cx="1254337" cy="861774"/>
          </a:xfrm>
          <a:prstGeom prst="rect">
            <a:avLst/>
          </a:prstGeom>
          <a:noFill/>
        </p:spPr>
        <p:txBody>
          <a:bodyPr wrap="square">
            <a:spAutoFit/>
          </a:bodyPr>
          <a:lstStyle/>
          <a:p>
            <a:pPr defTabSz="914400" eaLnBrk="1" hangingPunct="1">
              <a:lnSpc>
                <a:spcPts val="1200"/>
              </a:lnSpc>
              <a:defRPr/>
            </a:pP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オンサイトによる</a:t>
            </a:r>
            <a:endParaRPr kumimoji="1" lang="en-US" altLang="ja-JP"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lnSpc>
                <a:spcPts val="1200"/>
              </a:lnSpc>
              <a:defRPr/>
            </a:pP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状況確認</a:t>
            </a:r>
            <a:r>
              <a:rPr kumimoji="1" lang="en-US" altLang="ja-JP"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復旧支援、</a:t>
            </a:r>
            <a:endParaRPr kumimoji="1" lang="en-US" altLang="ja-JP"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lnSpc>
                <a:spcPts val="1200"/>
              </a:lnSpc>
              <a:defRPr/>
            </a:pP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各種解析結果</a:t>
            </a:r>
            <a:r>
              <a:rPr kumimoji="1" lang="en-US" altLang="ja-JP"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調査結果</a:t>
            </a:r>
            <a:endParaRPr kumimoji="1" lang="en-US" altLang="ja-JP"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lnSpc>
                <a:spcPts val="1200"/>
              </a:lnSpc>
              <a:defRPr/>
            </a:pPr>
            <a:r>
              <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およびインシデント</a:t>
            </a:r>
            <a:r>
              <a:rPr kumimoji="1" lang="ja-JP" altLang="en-US" sz="800" dirty="0" smtClean="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全体の報告</a:t>
            </a:r>
            <a:endParaRPr kumimoji="1" lang="ja-JP" altLang="en-US" sz="800" dirty="0">
              <a:solidFill>
                <a:srgbClr val="0070C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4005811" y="4610019"/>
            <a:ext cx="1156739" cy="553998"/>
          </a:xfrm>
          <a:prstGeom prst="rect">
            <a:avLst/>
          </a:prstGeom>
          <a:noFill/>
        </p:spPr>
        <p:txBody>
          <a:bodyPr wrap="square">
            <a:spAutoFit/>
          </a:bodyPr>
          <a:lstStyle/>
          <a:p>
            <a:pPr defTabSz="914400" eaLnBrk="1" hangingPunct="1">
              <a:lnSpc>
                <a:spcPts val="1200"/>
              </a:lnSpc>
              <a:defRPr/>
            </a:pPr>
            <a:r>
              <a:rPr kumimoji="1" lang="ja-JP" altLang="en-US" sz="800" dirty="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ヒアリング</a:t>
            </a:r>
            <a:r>
              <a:rPr kumimoji="1" lang="ja-JP" altLang="en-US"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情報</a:t>
            </a:r>
            <a:r>
              <a:rPr kumimoji="1" lang="ja-JP" altLang="en-US" sz="800" dirty="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NW</a:t>
            </a:r>
            <a:r>
              <a:rPr kumimoji="1" lang="ja-JP" altLang="en-US" sz="800" dirty="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構成</a:t>
            </a:r>
            <a:r>
              <a:rPr kumimoji="1" lang="ja-JP" altLang="en-US"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、検体、</a:t>
            </a:r>
            <a:r>
              <a:rPr kumimoji="1" lang="en-US" altLang="ja-JP"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Corp.</a:t>
            </a:r>
            <a:r>
              <a:rPr kumimoji="1" lang="ja-JP" altLang="en-US"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ログなど</a:t>
            </a:r>
            <a:endParaRPr kumimoji="1" lang="ja-JP" altLang="en-US" sz="800" dirty="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1284962" y="5993930"/>
            <a:ext cx="2367876" cy="238527"/>
          </a:xfrm>
          <a:prstGeom prst="rect">
            <a:avLst/>
          </a:prstGeom>
          <a:noFill/>
        </p:spPr>
        <p:txBody>
          <a:bodyPr wrap="square">
            <a:spAutoFit/>
          </a:bodyPr>
          <a:lstStyle/>
          <a:p>
            <a:pPr defTabSz="914400" eaLnBrk="1" hangingPunct="1">
              <a:lnSpc>
                <a:spcPts val="1200"/>
              </a:lnSpc>
              <a:defRPr/>
            </a:pPr>
            <a:r>
              <a:rPr kumimoji="1" lang="ja-JP" altLang="en-US" sz="800" dirty="0" smtClean="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パターンファイル配信による駆除･拡散防止</a:t>
            </a:r>
            <a:endParaRPr kumimoji="1" lang="ja-JP" altLang="en-US" sz="800" dirty="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6702110" y="4869435"/>
            <a:ext cx="1210588" cy="392415"/>
          </a:xfrm>
          <a:prstGeom prst="rect">
            <a:avLst/>
          </a:prstGeom>
          <a:noFill/>
        </p:spPr>
        <p:txBody>
          <a:bodyPr wrap="none">
            <a:spAutoFit/>
          </a:bodyPr>
          <a:lstStyle/>
          <a:p>
            <a:pPr defTabSz="914400" eaLnBrk="1" hangingPunct="1">
              <a:lnSpc>
                <a:spcPts val="1200"/>
              </a:lnSpc>
              <a:defRPr/>
            </a:pPr>
            <a:r>
              <a:rPr kumimoji="1" lang="ja-JP" altLang="en-US" sz="800" dirty="0" smtClean="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新たな脅威に対応した</a:t>
            </a:r>
            <a:endParaRPr kumimoji="1" lang="en-US" altLang="ja-JP" sz="800" dirty="0" smtClean="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lnSpc>
                <a:spcPts val="1200"/>
              </a:lnSpc>
              <a:defRPr/>
            </a:pPr>
            <a:r>
              <a:rPr kumimoji="1" lang="ja-JP" altLang="en-US" sz="800" dirty="0" smtClean="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パターンファイル提供</a:t>
            </a:r>
            <a:endParaRPr kumimoji="1" lang="ja-JP" altLang="en-US" sz="800" dirty="0">
              <a:solidFill>
                <a:srgbClr val="00B05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テキスト ボックス 30"/>
          <p:cNvSpPr txBox="1"/>
          <p:nvPr/>
        </p:nvSpPr>
        <p:spPr>
          <a:xfrm>
            <a:off x="6787835" y="3207059"/>
            <a:ext cx="595035" cy="392415"/>
          </a:xfrm>
          <a:prstGeom prst="rect">
            <a:avLst/>
          </a:prstGeom>
          <a:noFill/>
        </p:spPr>
        <p:txBody>
          <a:bodyPr wrap="none">
            <a:spAutoFit/>
          </a:bodyPr>
          <a:lstStyle/>
          <a:p>
            <a:pPr defTabSz="914400" eaLnBrk="1" hangingPunct="1">
              <a:lnSpc>
                <a:spcPts val="1200"/>
              </a:lnSpc>
              <a:defRPr/>
            </a:pPr>
            <a:r>
              <a:rPr kumimoji="1" lang="ja-JP" altLang="en-US"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迅速な</a:t>
            </a:r>
            <a:endParaRPr kumimoji="1" lang="en-US" altLang="ja-JP"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lnSpc>
                <a:spcPts val="1200"/>
              </a:lnSpc>
              <a:defRPr/>
            </a:pPr>
            <a:r>
              <a:rPr kumimoji="1" lang="ja-JP" altLang="en-US"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rPr>
              <a:t>検体解析</a:t>
            </a:r>
            <a:endParaRPr kumimoji="1" lang="en-US" altLang="ja-JP" sz="800" dirty="0" smtClean="0">
              <a:solidFill>
                <a:srgbClr val="FF0000"/>
              </a:solidFill>
              <a:effectLst>
                <a:glow rad="254000">
                  <a:srgbClr val="FFFFFF">
                    <a:alpha val="90000"/>
                  </a:srgb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インシデント時の対応支援について</a:t>
            </a:r>
            <a:endParaRPr kumimoji="1" lang="en-US" altLang="ja-JP" sz="2400" dirty="0"/>
          </a:p>
        </p:txBody>
      </p:sp>
      <p:sp>
        <p:nvSpPr>
          <p:cNvPr id="35" name="角丸四角形 34"/>
          <p:cNvSpPr/>
          <p:nvPr/>
        </p:nvSpPr>
        <p:spPr>
          <a:xfrm>
            <a:off x="633704" y="4493319"/>
            <a:ext cx="1063335" cy="144000"/>
          </a:xfrm>
          <a:prstGeom prst="roundRect">
            <a:avLst>
              <a:gd name="adj" fmla="val 50000"/>
            </a:avLst>
          </a:prstGeom>
          <a:solidFill>
            <a:srgbClr val="EA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700" b="1" i="0" u="none" strike="noStrike" kern="0" cap="none" spc="0" normalizeH="0" baseline="0" noProof="0" dirty="0" smtClean="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IMSVA/IWSVA</a:t>
            </a:r>
            <a:endParaRPr kumimoji="1" lang="ja-JP" altLang="en-US"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2118843" y="4493319"/>
            <a:ext cx="1411902" cy="144000"/>
          </a:xfrm>
          <a:prstGeom prst="roundRect">
            <a:avLst>
              <a:gd name="adj" fmla="val 50000"/>
            </a:avLst>
          </a:prstGeom>
          <a:solidFill>
            <a:srgbClr val="EA0000"/>
          </a:solidFill>
          <a:ln w="25400" cap="flat" cmpd="sng" algn="ctr">
            <a:noFill/>
            <a:prstDash val="solid"/>
          </a:ln>
          <a:effectLst/>
        </p:spPr>
        <p:txBody>
          <a:bodyPr lIns="36000" rIns="36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700" b="1" i="0" u="none" strike="noStrike" kern="0" cap="none" spc="0" normalizeH="0" baseline="0" noProof="0" dirty="0" smtClean="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Deep Discovery Inspector</a:t>
            </a:r>
            <a:endParaRPr kumimoji="1" lang="ja-JP" altLang="en-US" sz="7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右矢印 37"/>
          <p:cNvSpPr/>
          <p:nvPr/>
        </p:nvSpPr>
        <p:spPr>
          <a:xfrm>
            <a:off x="346756" y="1590674"/>
            <a:ext cx="991658" cy="414163"/>
          </a:xfrm>
          <a:prstGeom prst="rightArrow">
            <a:avLst>
              <a:gd name="adj1" fmla="val 65723"/>
              <a:gd name="adj2" fmla="val 49959"/>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72000" tIns="36000" rIns="36000" bIns="36000" rtlCol="0" anchor="ctr"/>
          <a:lstStyle/>
          <a:p>
            <a:pPr algn="ctr"/>
            <a:r>
              <a:rPr kumimoji="1" lang="ja-JP" altLang="en-US" sz="1000" b="1" dirty="0" smtClean="0">
                <a:effectLst>
                  <a:outerShdw blurRad="38100" dist="38100" dir="2700000" algn="tl">
                    <a:srgbClr val="000000">
                      <a:alpha val="43137"/>
                    </a:srgbClr>
                  </a:outerShdw>
                </a:effectLst>
              </a:rPr>
              <a:t>支援対象外</a:t>
            </a:r>
            <a:endParaRPr kumimoji="1" lang="ja-JP" altLang="en-US" sz="1000" b="1" dirty="0">
              <a:effectLst>
                <a:outerShdw blurRad="38100" dist="38100" dir="2700000" algn="tl">
                  <a:srgbClr val="000000">
                    <a:alpha val="43137"/>
                  </a:srgbClr>
                </a:outerShdw>
              </a:effectLst>
            </a:endParaRPr>
          </a:p>
        </p:txBody>
      </p:sp>
      <p:sp>
        <p:nvSpPr>
          <p:cNvPr id="37" name="角丸四角形 36"/>
          <p:cNvSpPr/>
          <p:nvPr/>
        </p:nvSpPr>
        <p:spPr>
          <a:xfrm>
            <a:off x="6572249" y="260177"/>
            <a:ext cx="2088000" cy="416692"/>
          </a:xfrm>
          <a:prstGeom prst="roundRect">
            <a:avLst/>
          </a:prstGeom>
          <a:solidFill>
            <a:srgbClr val="FF66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kumimoji="1" lang="en-US" altLang="ja-JP" sz="1400" b="1" dirty="0">
                <a:solidFill>
                  <a:srgbClr val="FFFFFF"/>
                </a:solidFill>
                <a:effectLst>
                  <a:outerShdw blurRad="38100" dist="38100" dir="2700000" algn="tl">
                    <a:srgbClr val="000000">
                      <a:alpha val="43137"/>
                    </a:srgbClr>
                  </a:outerShdw>
                </a:effectLst>
              </a:rPr>
              <a:t>TPS for Enterprise</a:t>
            </a:r>
            <a:endParaRPr kumimoji="1" lang="ja-JP" altLang="en-US" sz="14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82545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不審端末調査ツールの提供</a:t>
            </a:r>
            <a:endParaRPr kumimoji="1" lang="ja-JP" altLang="en-US" dirty="0"/>
          </a:p>
        </p:txBody>
      </p:sp>
      <p:sp>
        <p:nvSpPr>
          <p:cNvPr id="3" name="サブタイトル 2"/>
          <p:cNvSpPr>
            <a:spLocks noGrp="1"/>
          </p:cNvSpPr>
          <p:nvPr>
            <p:ph type="subTitle" idx="1"/>
          </p:nvPr>
        </p:nvSpPr>
        <p:spPr/>
        <p:txBody>
          <a:bodyPr/>
          <a:lstStyle/>
          <a:p>
            <a:pPr algn="l"/>
            <a:r>
              <a:rPr kumimoji="1" lang="ja-JP" altLang="en-US" dirty="0" smtClean="0"/>
              <a:t>ウイルス</a:t>
            </a:r>
            <a:r>
              <a:rPr kumimoji="1" lang="ja-JP" altLang="en-US" dirty="0"/>
              <a:t>感染</a:t>
            </a:r>
            <a:r>
              <a:rPr kumimoji="1" lang="ja-JP" altLang="en-US" dirty="0" smtClean="0"/>
              <a:t>が</a:t>
            </a:r>
            <a:r>
              <a:rPr kumimoji="1" lang="ja-JP" altLang="en-US" dirty="0"/>
              <a:t>疑わしいが</a:t>
            </a:r>
            <a:r>
              <a:rPr kumimoji="1" lang="ja-JP" altLang="en-US" dirty="0" smtClean="0"/>
              <a:t>、検体が特定できない場合の調査ツールを提供</a:t>
            </a:r>
            <a:endParaRPr kumimoji="1" lang="ja-JP" altLang="en-US" dirty="0"/>
          </a:p>
        </p:txBody>
      </p:sp>
    </p:spTree>
    <p:extLst>
      <p:ext uri="{BB962C8B-B14F-4D97-AF65-F5344CB8AC3E}">
        <p14:creationId xmlns:p14="http://schemas.microsoft.com/office/powerpoint/2010/main" val="2005080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a:t>ATTK</a:t>
            </a:r>
            <a:r>
              <a:rPr kumimoji="1" lang="ja-JP" altLang="en-US" b="1" dirty="0"/>
              <a:t>（</a:t>
            </a:r>
            <a:r>
              <a:rPr kumimoji="1" lang="en-US" altLang="ja-JP" b="1" dirty="0"/>
              <a:t>Anti-Threat Toolkit</a:t>
            </a:r>
            <a:r>
              <a:rPr kumimoji="1" lang="ja-JP" altLang="en-US" b="1" dirty="0"/>
              <a:t>）</a:t>
            </a:r>
          </a:p>
        </p:txBody>
      </p:sp>
      <p:sp>
        <p:nvSpPr>
          <p:cNvPr id="3" name="コンテンツ プレースホルダー 2"/>
          <p:cNvSpPr>
            <a:spLocks noGrp="1"/>
          </p:cNvSpPr>
          <p:nvPr>
            <p:ph idx="1"/>
          </p:nvPr>
        </p:nvSpPr>
        <p:spPr/>
        <p:txBody>
          <a:bodyPr/>
          <a:lstStyle/>
          <a:p>
            <a:pPr marL="0" indent="0">
              <a:buNone/>
            </a:pPr>
            <a:r>
              <a:rPr lang="ja-JP" altLang="ja-JP" sz="2400" dirty="0" smtClean="0"/>
              <a:t>不正</a:t>
            </a:r>
            <a:r>
              <a:rPr lang="ja-JP" altLang="ja-JP" sz="2400" dirty="0"/>
              <a:t>プログラムによる感染状況を自動的に収集することを目的に開発されたツールです。本ツールにて収集可能なログは、実際の感染端末の状況を正確に把握し、不審なファイルの特定や感染端末に対して駆除手順を提供するために必要なログです。</a:t>
            </a:r>
          </a:p>
          <a:p>
            <a:pPr marL="0" indent="0">
              <a:buNone/>
            </a:pPr>
            <a:endParaRPr lang="en-US" altLang="ja-JP" sz="2400" dirty="0" smtClean="0"/>
          </a:p>
          <a:p>
            <a:pPr marL="0" indent="0">
              <a:buNone/>
            </a:pPr>
            <a:r>
              <a:rPr lang="ja-JP" altLang="ja-JP" sz="2400" dirty="0" smtClean="0"/>
              <a:t>また、不正</a:t>
            </a:r>
            <a:r>
              <a:rPr lang="ja-JP" altLang="ja-JP" sz="2400" dirty="0"/>
              <a:t>プログラムの可能性のある検体を自動的に暗号化した状態で収集します。収集されたプログラムは</a:t>
            </a:r>
            <a:r>
              <a:rPr lang="ja-JP" altLang="ja-JP" sz="2400" dirty="0" smtClean="0"/>
              <a:t>暗号化</a:t>
            </a:r>
            <a:r>
              <a:rPr lang="ja-JP" altLang="en-US" sz="2400" dirty="0" smtClean="0"/>
              <a:t>された状態で</a:t>
            </a:r>
            <a:r>
              <a:rPr lang="ja-JP" altLang="ja-JP" sz="2400" dirty="0" smtClean="0"/>
              <a:t>保存</a:t>
            </a:r>
            <a:r>
              <a:rPr lang="ja-JP" altLang="ja-JP" sz="2400" dirty="0"/>
              <a:t>されます</a:t>
            </a:r>
            <a:r>
              <a:rPr lang="ja-JP" altLang="ja-JP" sz="2400" dirty="0" smtClean="0"/>
              <a:t>。</a:t>
            </a:r>
            <a:endParaRPr lang="ja-JP" altLang="ja-JP" sz="2400" dirty="0"/>
          </a:p>
        </p:txBody>
      </p:sp>
    </p:spTree>
    <p:extLst>
      <p:ext uri="{BB962C8B-B14F-4D97-AF65-F5344CB8AC3E}">
        <p14:creationId xmlns:p14="http://schemas.microsoft.com/office/powerpoint/2010/main" val="890617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395536" y="836712"/>
            <a:ext cx="8367712" cy="3456384"/>
          </a:xfrm>
        </p:spPr>
        <p:txBody>
          <a:bodyPr>
            <a:normAutofit lnSpcReduction="10000"/>
          </a:bodyPr>
          <a:lstStyle/>
          <a:p>
            <a:r>
              <a:rPr lang="en-US" altLang="ja-JP" sz="1800" dirty="0" smtClean="0"/>
              <a:t>ATTK</a:t>
            </a:r>
            <a:r>
              <a:rPr lang="ja-JP" altLang="en-US" sz="1800" dirty="0" smtClean="0"/>
              <a:t>は、端末から疑わしい検体を特定するために必要な情報を収集します</a:t>
            </a:r>
            <a:r>
              <a:rPr lang="ja-JP" altLang="en-US" sz="1600" dirty="0" smtClean="0"/>
              <a:t>。</a:t>
            </a:r>
            <a:endParaRPr lang="en-US" altLang="ja-JP" sz="1600" dirty="0" smtClean="0"/>
          </a:p>
          <a:p>
            <a:pPr lvl="1"/>
            <a:r>
              <a:rPr lang="ja-JP" altLang="en-US" sz="1600" dirty="0" smtClean="0"/>
              <a:t>コンピュータ名やユーザ名、</a:t>
            </a:r>
            <a:r>
              <a:rPr lang="en-US" altLang="ja-JP" sz="1600" dirty="0" smtClean="0"/>
              <a:t>IP</a:t>
            </a:r>
            <a:r>
              <a:rPr lang="ja-JP" altLang="en-US" sz="1600" dirty="0" smtClean="0"/>
              <a:t>アドレス</a:t>
            </a:r>
            <a:endParaRPr lang="en-US" altLang="ja-JP" sz="1600" dirty="0" smtClean="0"/>
          </a:p>
          <a:p>
            <a:pPr lvl="1"/>
            <a:r>
              <a:rPr lang="ja-JP" altLang="en-US" sz="1600" dirty="0" smtClean="0"/>
              <a:t>特定ディレクトリのファイル名</a:t>
            </a:r>
            <a:endParaRPr lang="en-US" altLang="ja-JP" sz="1600" dirty="0" smtClean="0"/>
          </a:p>
          <a:p>
            <a:pPr lvl="1"/>
            <a:r>
              <a:rPr lang="ja-JP" altLang="en-US" sz="1600" dirty="0" smtClean="0"/>
              <a:t>インストール済みプログラム</a:t>
            </a:r>
            <a:endParaRPr lang="en-US" altLang="ja-JP" sz="1600" dirty="0" smtClean="0"/>
          </a:p>
          <a:p>
            <a:pPr lvl="1"/>
            <a:r>
              <a:rPr lang="ja-JP" altLang="en-US" sz="1600" dirty="0" smtClean="0"/>
              <a:t>登録されているサービス</a:t>
            </a:r>
            <a:endParaRPr lang="en-US" altLang="ja-JP" sz="1600" dirty="0" smtClean="0"/>
          </a:p>
          <a:p>
            <a:pPr lvl="1"/>
            <a:r>
              <a:rPr lang="ja-JP" altLang="en-US" sz="1600" dirty="0" smtClean="0"/>
              <a:t>レジストリエントリ　等</a:t>
            </a:r>
            <a:endParaRPr lang="en-US" altLang="ja-JP" sz="1600" dirty="0" smtClean="0"/>
          </a:p>
          <a:p>
            <a:pPr lvl="1"/>
            <a:endParaRPr lang="en-US" altLang="ja-JP" sz="1400" dirty="0"/>
          </a:p>
          <a:p>
            <a:r>
              <a:rPr lang="ja-JP" altLang="en-US" sz="1800" dirty="0" smtClean="0">
                <a:latin typeface="メイリオ" pitchFamily="50" charset="-128"/>
                <a:ea typeface="メイリオ" pitchFamily="50" charset="-128"/>
                <a:cs typeface="メイリオ" pitchFamily="50" charset="-128"/>
              </a:rPr>
              <a:t>ツール実行時に疑わしいファイルが発見された場合で、ログと併せて当該ファイルも検体を収集することもできます。</a:t>
            </a:r>
            <a:r>
              <a:rPr lang="en-US" altLang="ja-JP" sz="1800" dirty="0" smtClean="0">
                <a:latin typeface="メイリオ" pitchFamily="50" charset="-128"/>
                <a:ea typeface="メイリオ" pitchFamily="50" charset="-128"/>
                <a:cs typeface="メイリオ" pitchFamily="50" charset="-128"/>
              </a:rPr>
              <a:t>(</a:t>
            </a:r>
            <a:r>
              <a:rPr lang="ja-JP" altLang="en-US" sz="1800" dirty="0" smtClean="0">
                <a:latin typeface="メイリオ" pitchFamily="50" charset="-128"/>
                <a:ea typeface="メイリオ" pitchFamily="50" charset="-128"/>
                <a:cs typeface="メイリオ" pitchFamily="50" charset="-128"/>
              </a:rPr>
              <a:t>デフォルトはログのみ収集するため、個人情報が含まれた文書ファイルが勝手に収集されることはありません</a:t>
            </a:r>
            <a:r>
              <a:rPr lang="en-US" altLang="ja-JP" sz="1800" dirty="0" smtClean="0">
                <a:latin typeface="メイリオ" pitchFamily="50" charset="-128"/>
                <a:ea typeface="メイリオ" pitchFamily="50" charset="-128"/>
                <a:cs typeface="メイリオ" pitchFamily="50" charset="-128"/>
              </a:rPr>
              <a:t>)</a:t>
            </a:r>
          </a:p>
          <a:p>
            <a:pPr lvl="1"/>
            <a:r>
              <a:rPr lang="ja-JP" altLang="en-US" sz="1600" dirty="0" smtClean="0"/>
              <a:t>収集するファイルは選択することが可能</a:t>
            </a:r>
            <a:endParaRPr lang="ja-JP" altLang="ja-JP" sz="1600" dirty="0"/>
          </a:p>
        </p:txBody>
      </p:sp>
      <p:sp>
        <p:nvSpPr>
          <p:cNvPr id="9" name="タイトル 1"/>
          <p:cNvSpPr txBox="1">
            <a:spLocks/>
          </p:cNvSpPr>
          <p:nvPr/>
        </p:nvSpPr>
        <p:spPr>
          <a:xfrm>
            <a:off x="251520" y="116632"/>
            <a:ext cx="8776703" cy="708480"/>
          </a:xfrm>
          <a:prstGeom prst="rect">
            <a:avLst/>
          </a:prstGeom>
        </p:spPr>
        <p:txBody>
          <a:bodyPr anchor="b"/>
          <a:lstStyle>
            <a:lvl1pPr algn="l" defTabSz="457200" rtl="0" eaLnBrk="1" fontAlgn="base" hangingPunct="1">
              <a:spcBef>
                <a:spcPct val="0"/>
              </a:spcBef>
              <a:spcAft>
                <a:spcPct val="0"/>
              </a:spcAft>
              <a:defRPr kumimoji="1"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kumimoji="1"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kumimoji="1"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kumimoji="1"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kumimoji="1"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kumimoji="1"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kumimoji="1"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kumimoji="1"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kumimoji="1" sz="3600">
                <a:solidFill>
                  <a:srgbClr val="636466"/>
                </a:solidFill>
                <a:latin typeface="Calibri" charset="0"/>
                <a:ea typeface="ＭＳ Ｐゴシック" charset="-128"/>
              </a:defRPr>
            </a:lvl9pPr>
          </a:lstStyle>
          <a:p>
            <a:r>
              <a:rPr lang="en-US" altLang="ja-JP" sz="2400" dirty="0" smtClean="0"/>
              <a:t>ATTK</a:t>
            </a:r>
            <a:r>
              <a:rPr lang="ja-JP" altLang="en-US" sz="2400" dirty="0" smtClean="0"/>
              <a:t>が収集する</a:t>
            </a:r>
            <a:r>
              <a:rPr lang="ja-JP" altLang="en-US" sz="2400" dirty="0"/>
              <a:t>ログ</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07904" y="4266769"/>
            <a:ext cx="4104456" cy="2474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128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88640"/>
            <a:ext cx="8004175" cy="708480"/>
          </a:xfrm>
        </p:spPr>
        <p:txBody>
          <a:bodyPr/>
          <a:lstStyle/>
          <a:p>
            <a:r>
              <a:rPr lang="ja-JP" altLang="en-US" sz="2400" dirty="0" smtClean="0"/>
              <a:t>ウイルス対策ツールキット</a:t>
            </a:r>
            <a:r>
              <a:rPr lang="en-US" altLang="ja-JP" sz="2400" dirty="0" smtClean="0"/>
              <a:t>(ATTK)</a:t>
            </a:r>
            <a:r>
              <a:rPr lang="ja-JP" altLang="en-US" sz="2400" dirty="0" smtClean="0"/>
              <a:t>の利用フロー</a:t>
            </a:r>
            <a:endParaRPr kumimoji="1" lang="ja-JP" altLang="en-US" sz="2400" dirty="0"/>
          </a:p>
        </p:txBody>
      </p:sp>
      <p:sp>
        <p:nvSpPr>
          <p:cNvPr id="4" name="正方形/長方形 3"/>
          <p:cNvSpPr/>
          <p:nvPr/>
        </p:nvSpPr>
        <p:spPr>
          <a:xfrm>
            <a:off x="323528" y="3951414"/>
            <a:ext cx="2376264" cy="84573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altLang="ja-JP" sz="1400" smtClean="0">
                <a:latin typeface="+mn-ea"/>
              </a:rPr>
              <a:t>2. </a:t>
            </a:r>
            <a:r>
              <a:rPr lang="ja-JP" altLang="en-US" sz="1400" smtClean="0">
                <a:latin typeface="+mn-ea"/>
              </a:rPr>
              <a:t>外部記憶媒体等で</a:t>
            </a:r>
            <a:r>
              <a:rPr lang="en-US" altLang="ja-JP" sz="1400" smtClean="0">
                <a:latin typeface="+mn-ea"/>
              </a:rPr>
              <a:t>ATTK</a:t>
            </a:r>
            <a:r>
              <a:rPr lang="ja-JP" altLang="en-US" sz="1400" smtClean="0">
                <a:latin typeface="+mn-ea"/>
              </a:rPr>
              <a:t>を被疑端末上にコピーし、管理者権限で実行</a:t>
            </a:r>
            <a:endParaRPr lang="en-US" altLang="ja-JP" sz="1400" smtClean="0">
              <a:latin typeface="+mn-ea"/>
            </a:endParaRPr>
          </a:p>
        </p:txBody>
      </p:sp>
      <p:sp>
        <p:nvSpPr>
          <p:cNvPr id="6" name="正方形/長方形 5"/>
          <p:cNvSpPr/>
          <p:nvPr/>
        </p:nvSpPr>
        <p:spPr>
          <a:xfrm>
            <a:off x="323528" y="5085184"/>
            <a:ext cx="2376264" cy="79208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altLang="ja-JP" sz="1400" dirty="0" smtClean="0">
                <a:latin typeface="+mn-ea"/>
              </a:rPr>
              <a:t>3. </a:t>
            </a:r>
            <a:r>
              <a:rPr lang="ja-JP" altLang="en-US" sz="1400" dirty="0" smtClean="0">
                <a:latin typeface="+mn-ea"/>
              </a:rPr>
              <a:t>実行結果の圧縮ファイルを、</a:t>
            </a:r>
            <a:r>
              <a:rPr kumimoji="1" lang="ja-JP" altLang="en-US" sz="1400" dirty="0" smtClean="0">
                <a:latin typeface="+mn-ea"/>
              </a:rPr>
              <a:t>インターネットへ</a:t>
            </a:r>
            <a:r>
              <a:rPr kumimoji="1" lang="ja-JP" altLang="en-US" sz="1400" dirty="0">
                <a:latin typeface="+mn-ea"/>
              </a:rPr>
              <a:t>接続</a:t>
            </a:r>
            <a:r>
              <a:rPr kumimoji="1" lang="ja-JP" altLang="en-US" sz="1400" dirty="0" smtClean="0">
                <a:latin typeface="+mn-ea"/>
              </a:rPr>
              <a:t>できる端末へコピー</a:t>
            </a:r>
            <a:endParaRPr kumimoji="1" lang="ja-JP" altLang="en-US" sz="1400" dirty="0">
              <a:latin typeface="+mn-ea"/>
            </a:endParaRPr>
          </a:p>
        </p:txBody>
      </p:sp>
      <p:sp>
        <p:nvSpPr>
          <p:cNvPr id="7" name="正方形/長方形 6"/>
          <p:cNvSpPr/>
          <p:nvPr/>
        </p:nvSpPr>
        <p:spPr>
          <a:xfrm>
            <a:off x="3347864" y="1790462"/>
            <a:ext cx="2448272" cy="79208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smtClean="0">
                <a:latin typeface="+mn-ea"/>
              </a:rPr>
              <a:t>4. Internet Explorer</a:t>
            </a:r>
            <a:r>
              <a:rPr kumimoji="1" lang="ja-JP" altLang="en-US" sz="1400" smtClean="0">
                <a:latin typeface="+mn-ea"/>
              </a:rPr>
              <a:t>を起動し、プレミアムサポートの</a:t>
            </a:r>
            <a:r>
              <a:rPr kumimoji="1" lang="en-US" altLang="ja-JP" sz="1400" smtClean="0">
                <a:latin typeface="+mn-ea"/>
              </a:rPr>
              <a:t>Web</a:t>
            </a:r>
            <a:r>
              <a:rPr kumimoji="1" lang="ja-JP" altLang="en-US" sz="1400" smtClean="0">
                <a:latin typeface="+mn-ea"/>
              </a:rPr>
              <a:t>ポータルにログイン</a:t>
            </a:r>
            <a:endParaRPr kumimoji="1" lang="ja-JP" altLang="en-US" sz="1400" dirty="0">
              <a:latin typeface="+mn-ea"/>
            </a:endParaRPr>
          </a:p>
        </p:txBody>
      </p:sp>
      <p:sp>
        <p:nvSpPr>
          <p:cNvPr id="8" name="正方形/長方形 7"/>
          <p:cNvSpPr/>
          <p:nvPr/>
        </p:nvSpPr>
        <p:spPr>
          <a:xfrm>
            <a:off x="3347864" y="2942590"/>
            <a:ext cx="2448272" cy="79208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smtClean="0">
                <a:latin typeface="+mn-ea"/>
              </a:rPr>
              <a:t>5. [</a:t>
            </a:r>
            <a:r>
              <a:rPr kumimoji="1" lang="ja-JP" altLang="en-US" sz="1400" smtClean="0">
                <a:latin typeface="+mn-ea"/>
              </a:rPr>
              <a:t>脅威関連のサポート</a:t>
            </a:r>
            <a:r>
              <a:rPr kumimoji="1" lang="en-US" altLang="ja-JP" sz="1400" smtClean="0">
                <a:latin typeface="+mn-ea"/>
              </a:rPr>
              <a:t>]</a:t>
            </a:r>
            <a:r>
              <a:rPr kumimoji="1" lang="ja-JP" altLang="en-US" sz="1400" smtClean="0">
                <a:latin typeface="+mn-ea"/>
              </a:rPr>
              <a:t>→</a:t>
            </a:r>
            <a:endParaRPr kumimoji="1" lang="en-US" altLang="ja-JP" sz="1400" smtClean="0">
              <a:latin typeface="+mn-ea"/>
            </a:endParaRPr>
          </a:p>
          <a:p>
            <a:r>
              <a:rPr kumimoji="1" lang="en-US" altLang="ja-JP" sz="1400" smtClean="0">
                <a:latin typeface="+mn-ea"/>
              </a:rPr>
              <a:t>[</a:t>
            </a:r>
            <a:r>
              <a:rPr kumimoji="1" lang="ja-JP" altLang="en-US" sz="1400" smtClean="0">
                <a:latin typeface="+mn-ea"/>
              </a:rPr>
              <a:t>ファイル</a:t>
            </a:r>
            <a:r>
              <a:rPr lang="en-US" altLang="ja-JP" sz="1400" smtClean="0">
                <a:latin typeface="+mn-ea"/>
              </a:rPr>
              <a:t>/ATTK</a:t>
            </a:r>
            <a:r>
              <a:rPr lang="ja-JP" altLang="en-US" sz="1400" smtClean="0">
                <a:latin typeface="+mn-ea"/>
              </a:rPr>
              <a:t>ログ解析</a:t>
            </a:r>
            <a:r>
              <a:rPr kumimoji="1" lang="en-US" altLang="ja-JP" sz="1400" smtClean="0">
                <a:latin typeface="+mn-ea"/>
              </a:rPr>
              <a:t>]</a:t>
            </a:r>
            <a:r>
              <a:rPr kumimoji="1" lang="ja-JP" altLang="en-US" sz="1400" smtClean="0">
                <a:latin typeface="+mn-ea"/>
              </a:rPr>
              <a:t>を選択</a:t>
            </a:r>
            <a:endParaRPr kumimoji="1" lang="ja-JP" altLang="en-US" sz="1400" dirty="0">
              <a:latin typeface="+mn-ea"/>
            </a:endParaRPr>
          </a:p>
        </p:txBody>
      </p:sp>
      <p:sp>
        <p:nvSpPr>
          <p:cNvPr id="9" name="正方形/長方形 8"/>
          <p:cNvSpPr/>
          <p:nvPr/>
        </p:nvSpPr>
        <p:spPr>
          <a:xfrm>
            <a:off x="3347864" y="4166726"/>
            <a:ext cx="2448272" cy="79208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smtClean="0">
                <a:latin typeface="+mn-ea"/>
              </a:rPr>
              <a:t>6. [</a:t>
            </a:r>
            <a:r>
              <a:rPr kumimoji="1" lang="ja-JP" altLang="en-US" sz="1400" smtClean="0">
                <a:latin typeface="+mn-ea"/>
              </a:rPr>
              <a:t>参照</a:t>
            </a:r>
            <a:r>
              <a:rPr kumimoji="1" lang="en-US" altLang="ja-JP" sz="1400" smtClean="0">
                <a:latin typeface="+mn-ea"/>
              </a:rPr>
              <a:t>]</a:t>
            </a:r>
            <a:r>
              <a:rPr kumimoji="1" lang="ja-JP" altLang="en-US" sz="1400" smtClean="0">
                <a:latin typeface="+mn-ea"/>
              </a:rPr>
              <a:t>から当該検体をアップロード</a:t>
            </a:r>
            <a:r>
              <a:rPr lang="ja-JP" altLang="en-US" sz="1400">
                <a:latin typeface="+mn-ea"/>
              </a:rPr>
              <a:t>、</a:t>
            </a:r>
            <a:r>
              <a:rPr lang="ja-JP" altLang="en-US" sz="1400" smtClean="0">
                <a:latin typeface="+mn-ea"/>
              </a:rPr>
              <a:t>タイトル</a:t>
            </a:r>
            <a:r>
              <a:rPr lang="ja-JP" altLang="en-US" sz="1400">
                <a:latin typeface="+mn-ea"/>
              </a:rPr>
              <a:t>と本文に定型文を</a:t>
            </a:r>
            <a:r>
              <a:rPr lang="ja-JP" altLang="en-US" sz="1400" smtClean="0">
                <a:latin typeface="+mn-ea"/>
              </a:rPr>
              <a:t>入力</a:t>
            </a:r>
            <a:endParaRPr lang="ja-JP" altLang="en-US" sz="1400">
              <a:latin typeface="+mn-ea"/>
            </a:endParaRPr>
          </a:p>
        </p:txBody>
      </p:sp>
      <p:sp>
        <p:nvSpPr>
          <p:cNvPr id="11" name="正方形/長方形 10"/>
          <p:cNvSpPr/>
          <p:nvPr/>
        </p:nvSpPr>
        <p:spPr>
          <a:xfrm>
            <a:off x="3347864" y="5378738"/>
            <a:ext cx="2448272" cy="102023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smtClean="0">
                <a:latin typeface="+mn-ea"/>
              </a:rPr>
              <a:t>7. [</a:t>
            </a:r>
            <a:r>
              <a:rPr kumimoji="1" lang="ja-JP" altLang="en-US" sz="1400" smtClean="0">
                <a:latin typeface="+mn-ea"/>
              </a:rPr>
              <a:t>追加</a:t>
            </a:r>
            <a:r>
              <a:rPr kumimoji="1" lang="en-US" altLang="ja-JP" sz="1400" smtClean="0">
                <a:latin typeface="+mn-ea"/>
              </a:rPr>
              <a:t>]</a:t>
            </a:r>
            <a:r>
              <a:rPr kumimoji="1" lang="ja-JP" altLang="en-US" sz="1400" smtClean="0">
                <a:latin typeface="+mn-ea"/>
              </a:rPr>
              <a:t>から自社</a:t>
            </a:r>
            <a:r>
              <a:rPr kumimoji="1" lang="en-US" altLang="ja-JP" sz="1400" smtClean="0">
                <a:latin typeface="+mn-ea"/>
              </a:rPr>
              <a:t>(</a:t>
            </a:r>
            <a:r>
              <a:rPr lang="ja-JP" altLang="en-US" sz="1400">
                <a:latin typeface="+mn-ea"/>
              </a:rPr>
              <a:t>解析</a:t>
            </a:r>
            <a:r>
              <a:rPr lang="ja-JP" altLang="en-US" sz="1400" smtClean="0">
                <a:latin typeface="+mn-ea"/>
              </a:rPr>
              <a:t>依頼</a:t>
            </a:r>
            <a:r>
              <a:rPr lang="ja-JP" altLang="en-US" sz="1400">
                <a:latin typeface="+mn-ea"/>
              </a:rPr>
              <a:t>登録者</a:t>
            </a:r>
            <a:r>
              <a:rPr kumimoji="1" lang="en-US" altLang="ja-JP" sz="1400" smtClean="0">
                <a:latin typeface="+mn-ea"/>
              </a:rPr>
              <a:t>)</a:t>
            </a:r>
            <a:r>
              <a:rPr kumimoji="1" lang="ja-JP" altLang="en-US" sz="1400" smtClean="0">
                <a:latin typeface="+mn-ea"/>
              </a:rPr>
              <a:t>のメールアドレスを入力し、通知先を追加</a:t>
            </a:r>
            <a:endParaRPr kumimoji="1" lang="en-US" altLang="ja-JP" sz="1400" smtClean="0">
              <a:latin typeface="+mn-ea"/>
            </a:endParaRPr>
          </a:p>
          <a:p>
            <a:r>
              <a:rPr kumimoji="1" lang="ja-JP" altLang="en-US" sz="1400" smtClean="0">
                <a:latin typeface="+mn-ea"/>
              </a:rPr>
              <a:t>解析依頼を</a:t>
            </a:r>
            <a:r>
              <a:rPr kumimoji="1" lang="en-US" altLang="ja-JP" sz="1400" smtClean="0">
                <a:latin typeface="+mn-ea"/>
              </a:rPr>
              <a:t>[</a:t>
            </a:r>
            <a:r>
              <a:rPr kumimoji="1" lang="ja-JP" altLang="en-US" sz="1400" smtClean="0">
                <a:latin typeface="+mn-ea"/>
              </a:rPr>
              <a:t>送信</a:t>
            </a:r>
            <a:r>
              <a:rPr kumimoji="1" lang="en-US" altLang="ja-JP" sz="1400" smtClean="0">
                <a:latin typeface="+mn-ea"/>
              </a:rPr>
              <a:t>]</a:t>
            </a:r>
            <a:r>
              <a:rPr kumimoji="1" lang="ja-JP" altLang="en-US" sz="1400" smtClean="0">
                <a:latin typeface="+mn-ea"/>
              </a:rPr>
              <a:t>する</a:t>
            </a:r>
            <a:endParaRPr kumimoji="1" lang="ja-JP" altLang="en-US" sz="1400" dirty="0">
              <a:latin typeface="+mn-ea"/>
            </a:endParaRPr>
          </a:p>
        </p:txBody>
      </p:sp>
      <p:sp>
        <p:nvSpPr>
          <p:cNvPr id="12" name="正方形/長方形 11"/>
          <p:cNvSpPr/>
          <p:nvPr/>
        </p:nvSpPr>
        <p:spPr>
          <a:xfrm>
            <a:off x="6444208" y="1790462"/>
            <a:ext cx="2160240" cy="115212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dirty="0" smtClean="0">
                <a:latin typeface="+mn-ea"/>
              </a:rPr>
              <a:t>8. </a:t>
            </a:r>
            <a:r>
              <a:rPr kumimoji="1" lang="ja-JP" altLang="en-US" sz="1400" dirty="0" smtClean="0">
                <a:latin typeface="+mn-ea"/>
              </a:rPr>
              <a:t>約</a:t>
            </a:r>
            <a:r>
              <a:rPr kumimoji="1" lang="en-US" altLang="ja-JP" sz="1400" dirty="0" smtClean="0">
                <a:latin typeface="+mn-ea"/>
              </a:rPr>
              <a:t>2</a:t>
            </a:r>
            <a:r>
              <a:rPr kumimoji="1" lang="ja-JP" altLang="en-US" sz="1400" dirty="0" smtClean="0">
                <a:latin typeface="+mn-ea"/>
              </a:rPr>
              <a:t>時間後、メールにて解析結果を受領</a:t>
            </a:r>
            <a:r>
              <a:rPr lang="en-US" altLang="ja-JP" sz="1400" dirty="0">
                <a:latin typeface="+mn-ea"/>
              </a:rPr>
              <a:t>(</a:t>
            </a:r>
            <a:r>
              <a:rPr lang="ja-JP" altLang="en-US" sz="1400" dirty="0" smtClean="0">
                <a:latin typeface="+mn-ea"/>
              </a:rPr>
              <a:t>依頼登録者宛て</a:t>
            </a:r>
            <a:r>
              <a:rPr lang="en-US" altLang="ja-JP" sz="1400" dirty="0" smtClean="0">
                <a:latin typeface="+mn-ea"/>
              </a:rPr>
              <a:t>)</a:t>
            </a:r>
            <a:endParaRPr kumimoji="1" lang="en-US" altLang="ja-JP" sz="1400" dirty="0" smtClean="0">
              <a:latin typeface="+mn-ea"/>
            </a:endParaRPr>
          </a:p>
          <a:p>
            <a:r>
              <a:rPr lang="ja-JP" altLang="en-US" sz="1400" dirty="0" smtClean="0">
                <a:latin typeface="+mn-ea"/>
              </a:rPr>
              <a:t>→不審</a:t>
            </a:r>
            <a:r>
              <a:rPr lang="ja-JP" altLang="en-US" sz="1400" dirty="0">
                <a:latin typeface="+mn-ea"/>
              </a:rPr>
              <a:t>ファイル</a:t>
            </a:r>
            <a:r>
              <a:rPr lang="ja-JP" altLang="en-US" sz="1400" dirty="0" smtClean="0">
                <a:latin typeface="+mn-ea"/>
              </a:rPr>
              <a:t>が</a:t>
            </a:r>
            <a:r>
              <a:rPr lang="ja-JP" altLang="en-US" sz="1400" dirty="0">
                <a:latin typeface="+mn-ea"/>
              </a:rPr>
              <a:t>特定される</a:t>
            </a:r>
            <a:endParaRPr kumimoji="1" lang="ja-JP" altLang="en-US" sz="1400" dirty="0">
              <a:latin typeface="+mn-ea"/>
            </a:endParaRPr>
          </a:p>
        </p:txBody>
      </p:sp>
      <p:cxnSp>
        <p:nvCxnSpPr>
          <p:cNvPr id="16" name="直線矢印コネクタ 15"/>
          <p:cNvCxnSpPr>
            <a:stCxn id="4" idx="2"/>
            <a:endCxn id="6" idx="0"/>
          </p:cNvCxnSpPr>
          <p:nvPr/>
        </p:nvCxnSpPr>
        <p:spPr>
          <a:xfrm>
            <a:off x="1511660" y="4797152"/>
            <a:ext cx="0" cy="2880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直線矢印コネクタ 17"/>
          <p:cNvCxnSpPr/>
          <p:nvPr/>
        </p:nvCxnSpPr>
        <p:spPr>
          <a:xfrm>
            <a:off x="4499992" y="2582550"/>
            <a:ext cx="0" cy="3600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直線矢印コネクタ 18"/>
          <p:cNvCxnSpPr/>
          <p:nvPr/>
        </p:nvCxnSpPr>
        <p:spPr>
          <a:xfrm>
            <a:off x="4499992" y="3734678"/>
            <a:ext cx="0"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直線矢印コネクタ 19"/>
          <p:cNvCxnSpPr/>
          <p:nvPr/>
        </p:nvCxnSpPr>
        <p:spPr>
          <a:xfrm>
            <a:off x="4499992" y="4958814"/>
            <a:ext cx="0" cy="4199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直線矢印コネクタ 21"/>
          <p:cNvCxnSpPr/>
          <p:nvPr/>
        </p:nvCxnSpPr>
        <p:spPr>
          <a:xfrm>
            <a:off x="4499992" y="1430422"/>
            <a:ext cx="0" cy="3600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直線矢印コネクタ 22"/>
          <p:cNvCxnSpPr/>
          <p:nvPr/>
        </p:nvCxnSpPr>
        <p:spPr>
          <a:xfrm>
            <a:off x="7524328" y="1430422"/>
            <a:ext cx="0" cy="3600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直線コネクタ 24"/>
          <p:cNvCxnSpPr>
            <a:stCxn id="6" idx="2"/>
          </p:cNvCxnSpPr>
          <p:nvPr/>
        </p:nvCxnSpPr>
        <p:spPr>
          <a:xfrm>
            <a:off x="1511660" y="5877272"/>
            <a:ext cx="0" cy="216024"/>
          </a:xfrm>
          <a:prstGeom prst="line">
            <a:avLst/>
          </a:prstGeom>
          <a:ln/>
        </p:spPr>
        <p:style>
          <a:lnRef idx="3">
            <a:schemeClr val="dk1"/>
          </a:lnRef>
          <a:fillRef idx="0">
            <a:schemeClr val="dk1"/>
          </a:fillRef>
          <a:effectRef idx="2">
            <a:schemeClr val="dk1"/>
          </a:effectRef>
          <a:fontRef idx="minor">
            <a:schemeClr val="tx1"/>
          </a:fontRef>
        </p:style>
      </p:cxnSp>
      <p:cxnSp>
        <p:nvCxnSpPr>
          <p:cNvPr id="26" name="直線コネクタ 25"/>
          <p:cNvCxnSpPr/>
          <p:nvPr/>
        </p:nvCxnSpPr>
        <p:spPr>
          <a:xfrm>
            <a:off x="2987824" y="1430422"/>
            <a:ext cx="0" cy="4662874"/>
          </a:xfrm>
          <a:prstGeom prst="line">
            <a:avLst/>
          </a:prstGeom>
          <a:ln/>
        </p:spPr>
        <p:style>
          <a:lnRef idx="3">
            <a:schemeClr val="dk1"/>
          </a:lnRef>
          <a:fillRef idx="0">
            <a:schemeClr val="dk1"/>
          </a:fillRef>
          <a:effectRef idx="2">
            <a:schemeClr val="dk1"/>
          </a:effectRef>
          <a:fontRef idx="minor">
            <a:schemeClr val="tx1"/>
          </a:fontRef>
        </p:style>
      </p:cxnSp>
      <p:cxnSp>
        <p:nvCxnSpPr>
          <p:cNvPr id="32" name="直線コネクタ 31"/>
          <p:cNvCxnSpPr/>
          <p:nvPr/>
        </p:nvCxnSpPr>
        <p:spPr>
          <a:xfrm>
            <a:off x="1508068" y="6093296"/>
            <a:ext cx="1479756" cy="0"/>
          </a:xfrm>
          <a:prstGeom prst="line">
            <a:avLst/>
          </a:prstGeom>
          <a:ln/>
        </p:spPr>
        <p:style>
          <a:lnRef idx="3">
            <a:schemeClr val="dk1"/>
          </a:lnRef>
          <a:fillRef idx="0">
            <a:schemeClr val="dk1"/>
          </a:fillRef>
          <a:effectRef idx="2">
            <a:schemeClr val="dk1"/>
          </a:effectRef>
          <a:fontRef idx="minor">
            <a:schemeClr val="tx1"/>
          </a:fontRef>
        </p:style>
      </p:cxnSp>
      <p:cxnSp>
        <p:nvCxnSpPr>
          <p:cNvPr id="35" name="直線コネクタ 34"/>
          <p:cNvCxnSpPr/>
          <p:nvPr/>
        </p:nvCxnSpPr>
        <p:spPr>
          <a:xfrm>
            <a:off x="2987824" y="1412776"/>
            <a:ext cx="1512168" cy="0"/>
          </a:xfrm>
          <a:prstGeom prst="line">
            <a:avLst/>
          </a:prstGeom>
          <a:ln/>
        </p:spPr>
        <p:style>
          <a:lnRef idx="3">
            <a:schemeClr val="dk1"/>
          </a:lnRef>
          <a:fillRef idx="0">
            <a:schemeClr val="dk1"/>
          </a:fillRef>
          <a:effectRef idx="2">
            <a:schemeClr val="dk1"/>
          </a:effectRef>
          <a:fontRef idx="minor">
            <a:schemeClr val="tx1"/>
          </a:fontRef>
        </p:style>
      </p:cxnSp>
      <p:cxnSp>
        <p:nvCxnSpPr>
          <p:cNvPr id="37" name="直線コネクタ 36"/>
          <p:cNvCxnSpPr/>
          <p:nvPr/>
        </p:nvCxnSpPr>
        <p:spPr>
          <a:xfrm>
            <a:off x="4572000" y="6416620"/>
            <a:ext cx="0" cy="198378"/>
          </a:xfrm>
          <a:prstGeom prst="line">
            <a:avLst/>
          </a:prstGeom>
          <a:ln/>
        </p:spPr>
        <p:style>
          <a:lnRef idx="3">
            <a:schemeClr val="dk1"/>
          </a:lnRef>
          <a:fillRef idx="0">
            <a:schemeClr val="dk1"/>
          </a:fillRef>
          <a:effectRef idx="2">
            <a:schemeClr val="dk1"/>
          </a:effectRef>
          <a:fontRef idx="minor">
            <a:schemeClr val="tx1"/>
          </a:fontRef>
        </p:style>
      </p:cxnSp>
      <p:cxnSp>
        <p:nvCxnSpPr>
          <p:cNvPr id="38" name="直線コネクタ 37"/>
          <p:cNvCxnSpPr/>
          <p:nvPr/>
        </p:nvCxnSpPr>
        <p:spPr>
          <a:xfrm>
            <a:off x="6012160" y="1412776"/>
            <a:ext cx="0" cy="5202222"/>
          </a:xfrm>
          <a:prstGeom prst="line">
            <a:avLst/>
          </a:prstGeom>
          <a:ln/>
        </p:spPr>
        <p:style>
          <a:lnRef idx="3">
            <a:schemeClr val="dk1"/>
          </a:lnRef>
          <a:fillRef idx="0">
            <a:schemeClr val="dk1"/>
          </a:fillRef>
          <a:effectRef idx="2">
            <a:schemeClr val="dk1"/>
          </a:effectRef>
          <a:fontRef idx="minor">
            <a:schemeClr val="tx1"/>
          </a:fontRef>
        </p:style>
      </p:cxnSp>
      <p:cxnSp>
        <p:nvCxnSpPr>
          <p:cNvPr id="39" name="直線コネクタ 38"/>
          <p:cNvCxnSpPr/>
          <p:nvPr/>
        </p:nvCxnSpPr>
        <p:spPr>
          <a:xfrm>
            <a:off x="4572000" y="6614998"/>
            <a:ext cx="1440160" cy="0"/>
          </a:xfrm>
          <a:prstGeom prst="line">
            <a:avLst/>
          </a:prstGeom>
          <a:ln/>
        </p:spPr>
        <p:style>
          <a:lnRef idx="3">
            <a:schemeClr val="dk1"/>
          </a:lnRef>
          <a:fillRef idx="0">
            <a:schemeClr val="dk1"/>
          </a:fillRef>
          <a:effectRef idx="2">
            <a:schemeClr val="dk1"/>
          </a:effectRef>
          <a:fontRef idx="minor">
            <a:schemeClr val="tx1"/>
          </a:fontRef>
        </p:style>
      </p:cxnSp>
      <p:cxnSp>
        <p:nvCxnSpPr>
          <p:cNvPr id="40" name="直線コネクタ 39"/>
          <p:cNvCxnSpPr/>
          <p:nvPr/>
        </p:nvCxnSpPr>
        <p:spPr>
          <a:xfrm>
            <a:off x="6012160" y="1430422"/>
            <a:ext cx="1512168" cy="0"/>
          </a:xfrm>
          <a:prstGeom prst="line">
            <a:avLst/>
          </a:prstGeom>
          <a:ln/>
        </p:spPr>
        <p:style>
          <a:lnRef idx="3">
            <a:schemeClr val="dk1"/>
          </a:lnRef>
          <a:fillRef idx="0">
            <a:schemeClr val="dk1"/>
          </a:fillRef>
          <a:effectRef idx="2">
            <a:schemeClr val="dk1"/>
          </a:effectRef>
          <a:fontRef idx="minor">
            <a:schemeClr val="tx1"/>
          </a:fontRef>
        </p:style>
      </p:cxnSp>
      <p:sp>
        <p:nvSpPr>
          <p:cNvPr id="44" name="テキスト ボックス 43"/>
          <p:cNvSpPr txBox="1"/>
          <p:nvPr/>
        </p:nvSpPr>
        <p:spPr>
          <a:xfrm>
            <a:off x="971600" y="980728"/>
            <a:ext cx="1184940" cy="338554"/>
          </a:xfrm>
          <a:prstGeom prst="rect">
            <a:avLst/>
          </a:prstGeom>
          <a:noFill/>
        </p:spPr>
        <p:txBody>
          <a:bodyPr wrap="none" rtlCol="0">
            <a:spAutoFit/>
          </a:bodyPr>
          <a:lstStyle/>
          <a:p>
            <a:r>
              <a:rPr lang="en-US" altLang="ja-JP" sz="1600">
                <a:latin typeface="+mn-ea"/>
                <a:cs typeface="Calibri"/>
              </a:rPr>
              <a:t>(</a:t>
            </a:r>
            <a:r>
              <a:rPr kumimoji="1" lang="ja-JP" altLang="en-US" sz="1600" smtClean="0">
                <a:solidFill>
                  <a:schemeClr val="tx1"/>
                </a:solidFill>
                <a:latin typeface="+mn-ea"/>
                <a:cs typeface="Calibri"/>
              </a:rPr>
              <a:t>事前準備</a:t>
            </a:r>
            <a:r>
              <a:rPr lang="en-US" altLang="ja-JP" sz="1600">
                <a:latin typeface="+mn-ea"/>
                <a:cs typeface="Calibri"/>
              </a:rPr>
              <a:t>)</a:t>
            </a:r>
            <a:endParaRPr kumimoji="1" lang="ja-JP" altLang="en-US" sz="1600" dirty="0">
              <a:solidFill>
                <a:schemeClr val="tx1"/>
              </a:solidFill>
              <a:latin typeface="+mn-ea"/>
              <a:cs typeface="Calibri"/>
            </a:endParaRPr>
          </a:p>
        </p:txBody>
      </p:sp>
      <p:sp>
        <p:nvSpPr>
          <p:cNvPr id="45" name="テキスト ボックス 44"/>
          <p:cNvSpPr txBox="1"/>
          <p:nvPr/>
        </p:nvSpPr>
        <p:spPr>
          <a:xfrm>
            <a:off x="3995936" y="980728"/>
            <a:ext cx="1184940" cy="338554"/>
          </a:xfrm>
          <a:prstGeom prst="rect">
            <a:avLst/>
          </a:prstGeom>
          <a:noFill/>
        </p:spPr>
        <p:txBody>
          <a:bodyPr wrap="none" rtlCol="0">
            <a:spAutoFit/>
          </a:bodyPr>
          <a:lstStyle/>
          <a:p>
            <a:r>
              <a:rPr lang="en-US" altLang="ja-JP" sz="1600" dirty="0" smtClean="0">
                <a:latin typeface="+mn-ea"/>
                <a:cs typeface="Calibri"/>
              </a:rPr>
              <a:t>(</a:t>
            </a:r>
            <a:r>
              <a:rPr lang="ja-JP" altLang="en-US" sz="1600" dirty="0" smtClean="0">
                <a:latin typeface="+mn-ea"/>
                <a:cs typeface="Calibri"/>
              </a:rPr>
              <a:t>登録作業</a:t>
            </a:r>
            <a:r>
              <a:rPr lang="en-US" altLang="ja-JP" sz="1600" dirty="0" smtClean="0">
                <a:latin typeface="+mn-ea"/>
                <a:cs typeface="Calibri"/>
              </a:rPr>
              <a:t>)</a:t>
            </a:r>
            <a:endParaRPr kumimoji="1" lang="ja-JP" altLang="en-US" sz="1600" dirty="0">
              <a:solidFill>
                <a:schemeClr val="tx1"/>
              </a:solidFill>
              <a:latin typeface="+mn-ea"/>
              <a:cs typeface="Calibri"/>
            </a:endParaRPr>
          </a:p>
        </p:txBody>
      </p:sp>
      <p:sp>
        <p:nvSpPr>
          <p:cNvPr id="46" name="テキスト ボックス 45"/>
          <p:cNvSpPr txBox="1"/>
          <p:nvPr/>
        </p:nvSpPr>
        <p:spPr>
          <a:xfrm>
            <a:off x="6843444" y="980728"/>
            <a:ext cx="1184940" cy="338554"/>
          </a:xfrm>
          <a:prstGeom prst="rect">
            <a:avLst/>
          </a:prstGeom>
          <a:noFill/>
        </p:spPr>
        <p:txBody>
          <a:bodyPr wrap="none" rtlCol="0">
            <a:spAutoFit/>
          </a:bodyPr>
          <a:lstStyle/>
          <a:p>
            <a:r>
              <a:rPr lang="en-US" altLang="ja-JP" sz="1600" smtClean="0">
                <a:latin typeface="+mn-ea"/>
                <a:cs typeface="Calibri"/>
              </a:rPr>
              <a:t>(</a:t>
            </a:r>
            <a:r>
              <a:rPr lang="ja-JP" altLang="en-US" sz="1600" smtClean="0">
                <a:latin typeface="+mn-ea"/>
                <a:cs typeface="Calibri"/>
              </a:rPr>
              <a:t>結果受領</a:t>
            </a:r>
            <a:r>
              <a:rPr lang="en-US" altLang="ja-JP" sz="1600" smtClean="0">
                <a:latin typeface="+mn-ea"/>
                <a:cs typeface="Calibri"/>
              </a:rPr>
              <a:t>)</a:t>
            </a:r>
            <a:endParaRPr kumimoji="1" lang="ja-JP" altLang="en-US" sz="1600" dirty="0">
              <a:solidFill>
                <a:schemeClr val="tx1"/>
              </a:solidFill>
              <a:latin typeface="+mn-ea"/>
              <a:cs typeface="Calibri"/>
            </a:endParaRPr>
          </a:p>
        </p:txBody>
      </p:sp>
      <p:sp>
        <p:nvSpPr>
          <p:cNvPr id="27" name="正方形/長方形 26"/>
          <p:cNvSpPr/>
          <p:nvPr/>
        </p:nvSpPr>
        <p:spPr>
          <a:xfrm>
            <a:off x="323528" y="1340768"/>
            <a:ext cx="2376264" cy="178184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altLang="ja-JP" sz="1400" dirty="0" smtClean="0">
                <a:latin typeface="+mn-ea"/>
              </a:rPr>
              <a:t>1. Internet </a:t>
            </a:r>
            <a:r>
              <a:rPr lang="en-US" altLang="ja-JP" sz="1400" dirty="0">
                <a:latin typeface="+mn-ea"/>
              </a:rPr>
              <a:t>Explorer</a:t>
            </a:r>
            <a:r>
              <a:rPr lang="ja-JP" altLang="en-US" sz="1400" dirty="0">
                <a:latin typeface="+mn-ea"/>
              </a:rPr>
              <a:t>を起動し、プレミアムサポートの</a:t>
            </a:r>
            <a:r>
              <a:rPr lang="en-US" altLang="ja-JP" sz="1400" dirty="0">
                <a:latin typeface="+mn-ea"/>
              </a:rPr>
              <a:t>Web</a:t>
            </a:r>
            <a:r>
              <a:rPr lang="ja-JP" altLang="en-US" sz="1400" dirty="0">
                <a:latin typeface="+mn-ea"/>
              </a:rPr>
              <a:t>ポータルに</a:t>
            </a:r>
            <a:r>
              <a:rPr lang="ja-JP" altLang="en-US" sz="1400" dirty="0" smtClean="0">
                <a:latin typeface="+mn-ea"/>
              </a:rPr>
              <a:t>ログインします</a:t>
            </a:r>
            <a:endParaRPr lang="en-US" altLang="ja-JP" sz="1400" dirty="0" smtClean="0">
              <a:latin typeface="+mn-ea"/>
            </a:endParaRPr>
          </a:p>
          <a:p>
            <a:r>
              <a:rPr lang="en-US" altLang="ja-JP" sz="1400" dirty="0">
                <a:latin typeface="+mn-ea"/>
              </a:rPr>
              <a:t>[</a:t>
            </a:r>
            <a:r>
              <a:rPr lang="ja-JP" altLang="en-US" sz="1400" dirty="0">
                <a:latin typeface="+mn-ea"/>
              </a:rPr>
              <a:t>脅威関連のサポート</a:t>
            </a:r>
            <a:r>
              <a:rPr lang="en-US" altLang="ja-JP" sz="1400" dirty="0">
                <a:latin typeface="+mn-ea"/>
              </a:rPr>
              <a:t>]</a:t>
            </a:r>
            <a:r>
              <a:rPr lang="ja-JP" altLang="en-US" sz="1400" dirty="0">
                <a:latin typeface="+mn-ea"/>
              </a:rPr>
              <a:t>から</a:t>
            </a:r>
            <a:r>
              <a:rPr lang="ja-JP" altLang="en-US" sz="1400" dirty="0" smtClean="0">
                <a:latin typeface="+mn-ea"/>
              </a:rPr>
              <a:t>「ウイルス対策ツールキット」</a:t>
            </a:r>
            <a:r>
              <a:rPr lang="en-US" altLang="ja-JP" sz="1400" dirty="0" smtClean="0">
                <a:latin typeface="+mn-ea"/>
              </a:rPr>
              <a:t>(</a:t>
            </a:r>
            <a:r>
              <a:rPr lang="ja-JP" altLang="en-US" sz="1400" dirty="0" smtClean="0">
                <a:latin typeface="+mn-ea"/>
              </a:rPr>
              <a:t>以下、</a:t>
            </a:r>
            <a:r>
              <a:rPr lang="en-US" altLang="ja-JP" sz="1400" dirty="0" smtClean="0">
                <a:latin typeface="+mn-ea"/>
              </a:rPr>
              <a:t>ATTK)</a:t>
            </a:r>
            <a:r>
              <a:rPr lang="ja-JP" altLang="en-US" sz="1400" dirty="0" smtClean="0">
                <a:latin typeface="+mn-ea"/>
              </a:rPr>
              <a:t>を</a:t>
            </a:r>
            <a:r>
              <a:rPr lang="ja-JP" altLang="en-US" sz="1400" dirty="0">
                <a:latin typeface="+mn-ea"/>
              </a:rPr>
              <a:t>ダウンロード</a:t>
            </a:r>
            <a:r>
              <a:rPr lang="ja-JP" altLang="en-US" sz="1400" dirty="0" smtClean="0">
                <a:latin typeface="+mn-ea"/>
              </a:rPr>
              <a:t>します</a:t>
            </a:r>
            <a:endParaRPr lang="ja-JP" altLang="en-US" sz="1400" dirty="0">
              <a:latin typeface="+mn-ea"/>
            </a:endParaRPr>
          </a:p>
        </p:txBody>
      </p:sp>
      <p:cxnSp>
        <p:nvCxnSpPr>
          <p:cNvPr id="33" name="直線矢印コネクタ 32"/>
          <p:cNvCxnSpPr/>
          <p:nvPr/>
        </p:nvCxnSpPr>
        <p:spPr>
          <a:xfrm>
            <a:off x="1547664" y="3140968"/>
            <a:ext cx="0"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 name="テキスト ボックス 35"/>
          <p:cNvSpPr txBox="1"/>
          <p:nvPr/>
        </p:nvSpPr>
        <p:spPr>
          <a:xfrm>
            <a:off x="755576" y="3645024"/>
            <a:ext cx="1595309" cy="338554"/>
          </a:xfrm>
          <a:prstGeom prst="rect">
            <a:avLst/>
          </a:prstGeom>
          <a:noFill/>
        </p:spPr>
        <p:txBody>
          <a:bodyPr wrap="none" rtlCol="0">
            <a:spAutoFit/>
          </a:bodyPr>
          <a:lstStyle/>
          <a:p>
            <a:r>
              <a:rPr lang="en-US" altLang="ja-JP" sz="1600" smtClean="0">
                <a:latin typeface="+mn-ea"/>
                <a:cs typeface="Calibri"/>
              </a:rPr>
              <a:t>(</a:t>
            </a:r>
            <a:r>
              <a:rPr lang="ja-JP" altLang="en-US" sz="1600" smtClean="0">
                <a:latin typeface="+mn-ea"/>
                <a:cs typeface="Calibri"/>
              </a:rPr>
              <a:t>ログ収集作業</a:t>
            </a:r>
            <a:r>
              <a:rPr lang="en-US" altLang="ja-JP" sz="1600" smtClean="0">
                <a:latin typeface="+mn-ea"/>
                <a:cs typeface="Calibri"/>
              </a:rPr>
              <a:t>)</a:t>
            </a:r>
            <a:endParaRPr kumimoji="1" lang="ja-JP" altLang="en-US" sz="1600" dirty="0">
              <a:solidFill>
                <a:schemeClr val="tx1"/>
              </a:solidFill>
              <a:latin typeface="+mn-ea"/>
              <a:cs typeface="Calibri"/>
            </a:endParaRPr>
          </a:p>
        </p:txBody>
      </p:sp>
      <p:sp>
        <p:nvSpPr>
          <p:cNvPr id="41" name="正方形/長方形 40"/>
          <p:cNvSpPr/>
          <p:nvPr/>
        </p:nvSpPr>
        <p:spPr>
          <a:xfrm>
            <a:off x="6516216" y="3905987"/>
            <a:ext cx="2160240" cy="58524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smtClean="0">
                <a:latin typeface="+mn-ea"/>
              </a:rPr>
              <a:t>9. </a:t>
            </a:r>
            <a:r>
              <a:rPr kumimoji="1" lang="ja-JP" altLang="en-US" sz="1400" smtClean="0">
                <a:latin typeface="+mn-ea"/>
              </a:rPr>
              <a:t>被疑端末から当該被疑検体を収集する</a:t>
            </a:r>
            <a:endParaRPr kumimoji="1" lang="ja-JP" altLang="en-US" sz="1400" dirty="0">
              <a:latin typeface="+mn-ea"/>
            </a:endParaRPr>
          </a:p>
        </p:txBody>
      </p:sp>
      <p:sp>
        <p:nvSpPr>
          <p:cNvPr id="42" name="テキスト ボックス 41"/>
          <p:cNvSpPr txBox="1"/>
          <p:nvPr/>
        </p:nvSpPr>
        <p:spPr>
          <a:xfrm>
            <a:off x="6876256" y="3567433"/>
            <a:ext cx="1184940" cy="338554"/>
          </a:xfrm>
          <a:prstGeom prst="rect">
            <a:avLst/>
          </a:prstGeom>
          <a:noFill/>
        </p:spPr>
        <p:txBody>
          <a:bodyPr wrap="none" rtlCol="0">
            <a:spAutoFit/>
          </a:bodyPr>
          <a:lstStyle/>
          <a:p>
            <a:r>
              <a:rPr lang="en-US" altLang="ja-JP" sz="1600" smtClean="0">
                <a:latin typeface="+mn-ea"/>
                <a:cs typeface="Calibri"/>
              </a:rPr>
              <a:t>(</a:t>
            </a:r>
            <a:r>
              <a:rPr lang="ja-JP" altLang="en-US" sz="1600" smtClean="0">
                <a:latin typeface="+mn-ea"/>
                <a:cs typeface="Calibri"/>
              </a:rPr>
              <a:t>検体収集</a:t>
            </a:r>
            <a:r>
              <a:rPr lang="en-US" altLang="ja-JP" sz="1600" smtClean="0">
                <a:latin typeface="+mn-ea"/>
                <a:cs typeface="Calibri"/>
              </a:rPr>
              <a:t>)</a:t>
            </a:r>
            <a:endParaRPr kumimoji="1" lang="ja-JP" altLang="en-US" sz="1600" dirty="0">
              <a:solidFill>
                <a:schemeClr val="tx1"/>
              </a:solidFill>
              <a:latin typeface="+mn-ea"/>
              <a:cs typeface="Calibri"/>
            </a:endParaRPr>
          </a:p>
        </p:txBody>
      </p:sp>
      <p:cxnSp>
        <p:nvCxnSpPr>
          <p:cNvPr id="43" name="直線矢印コネクタ 42"/>
          <p:cNvCxnSpPr/>
          <p:nvPr/>
        </p:nvCxnSpPr>
        <p:spPr>
          <a:xfrm>
            <a:off x="7524328" y="2924944"/>
            <a:ext cx="0" cy="55770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7" name="直線矢印コネクタ 46"/>
          <p:cNvCxnSpPr/>
          <p:nvPr/>
        </p:nvCxnSpPr>
        <p:spPr>
          <a:xfrm>
            <a:off x="7524328" y="4500409"/>
            <a:ext cx="0" cy="55770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8" name="テキスト ボックス 47"/>
          <p:cNvSpPr txBox="1"/>
          <p:nvPr/>
        </p:nvSpPr>
        <p:spPr>
          <a:xfrm>
            <a:off x="6732240" y="5202131"/>
            <a:ext cx="1620957" cy="584775"/>
          </a:xfrm>
          <a:prstGeom prst="rect">
            <a:avLst/>
          </a:prstGeom>
          <a:noFill/>
        </p:spPr>
        <p:txBody>
          <a:bodyPr wrap="none" rtlCol="0">
            <a:spAutoFit/>
          </a:bodyPr>
          <a:lstStyle/>
          <a:p>
            <a:pPr algn="ctr"/>
            <a:r>
              <a:rPr kumimoji="1" lang="ja-JP" altLang="en-US" sz="1600" b="1" dirty="0" smtClean="0">
                <a:solidFill>
                  <a:schemeClr val="tx1"/>
                </a:solidFill>
                <a:latin typeface="+mn-ea"/>
                <a:cs typeface="Calibri"/>
              </a:rPr>
              <a:t>検体解析依頼の</a:t>
            </a:r>
            <a:endParaRPr kumimoji="1" lang="en-US" altLang="ja-JP" sz="1600" b="1" dirty="0" smtClean="0">
              <a:solidFill>
                <a:schemeClr val="tx1"/>
              </a:solidFill>
              <a:latin typeface="+mn-ea"/>
              <a:cs typeface="Calibri"/>
            </a:endParaRPr>
          </a:p>
          <a:p>
            <a:pPr algn="ctr"/>
            <a:r>
              <a:rPr kumimoji="1" lang="ja-JP" altLang="en-US" sz="1600" b="1" dirty="0" smtClean="0">
                <a:solidFill>
                  <a:schemeClr val="tx1"/>
                </a:solidFill>
                <a:latin typeface="+mn-ea"/>
                <a:cs typeface="Calibri"/>
              </a:rPr>
              <a:t>基本フローへ</a:t>
            </a:r>
            <a:endParaRPr kumimoji="1" lang="ja-JP" altLang="en-US" sz="1600" b="1" dirty="0">
              <a:solidFill>
                <a:schemeClr val="tx1"/>
              </a:solidFill>
              <a:latin typeface="+mn-ea"/>
              <a:cs typeface="Calibri"/>
            </a:endParaRPr>
          </a:p>
        </p:txBody>
      </p:sp>
    </p:spTree>
    <p:extLst>
      <p:ext uri="{BB962C8B-B14F-4D97-AF65-F5344CB8AC3E}">
        <p14:creationId xmlns:p14="http://schemas.microsoft.com/office/powerpoint/2010/main" val="17569735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5"/>
          <p:cNvSpPr txBox="1">
            <a:spLocks noChangeArrowheads="1"/>
          </p:cNvSpPr>
          <p:nvPr/>
        </p:nvSpPr>
        <p:spPr bwMode="auto">
          <a:xfrm>
            <a:off x="463550" y="3244913"/>
            <a:ext cx="8285163"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ea typeface="メイリオ" pitchFamily="50" charset="-128"/>
                <a:cs typeface="メイリオ" pitchFamily="50" charset="-128"/>
              </a:defRPr>
            </a:lvl1pPr>
            <a:lvl2pPr marL="742950" indent="-285750" eaLnBrk="0" hangingPunct="0">
              <a:spcBef>
                <a:spcPct val="20000"/>
              </a:spcBef>
              <a:buFont typeface="Arial" charset="0"/>
              <a:buChar char="–"/>
              <a:defRPr sz="2800">
                <a:solidFill>
                  <a:schemeClr val="tx1"/>
                </a:solidFill>
                <a:latin typeface="Arial" charset="0"/>
                <a:ea typeface="メイリオ" pitchFamily="50" charset="-128"/>
                <a:cs typeface="メイリオ" pitchFamily="50" charset="-128"/>
              </a:defRPr>
            </a:lvl2pPr>
            <a:lvl3pPr marL="1143000" indent="-228600" eaLnBrk="0" hangingPunct="0">
              <a:spcBef>
                <a:spcPct val="20000"/>
              </a:spcBef>
              <a:buFont typeface="Arial" charset="0"/>
              <a:buChar char="•"/>
              <a:defRPr sz="2400">
                <a:solidFill>
                  <a:schemeClr val="tx1"/>
                </a:solidFill>
                <a:latin typeface="Arial" charset="0"/>
                <a:ea typeface="メイリオ" pitchFamily="50" charset="-128"/>
                <a:cs typeface="メイリオ" pitchFamily="50" charset="-128"/>
              </a:defRPr>
            </a:lvl3pPr>
            <a:lvl4pPr marL="1600200" indent="-228600" eaLnBrk="0" hangingPunct="0">
              <a:spcBef>
                <a:spcPct val="20000"/>
              </a:spcBef>
              <a:buFont typeface="Arial" charset="0"/>
              <a:buChar char="–"/>
              <a:defRPr sz="2000">
                <a:solidFill>
                  <a:schemeClr val="tx1"/>
                </a:solidFill>
                <a:latin typeface="Arial" charset="0"/>
                <a:ea typeface="メイリオ" pitchFamily="50" charset="-128"/>
                <a:cs typeface="メイリオ" pitchFamily="50" charset="-128"/>
              </a:defRPr>
            </a:lvl4pPr>
            <a:lvl5pPr marL="2057400" indent="-228600" eaLnBrk="0" hangingPunct="0">
              <a:spcBef>
                <a:spcPct val="20000"/>
              </a:spcBef>
              <a:buFont typeface="Arial" charset="0"/>
              <a:buChar char="»"/>
              <a:defRPr sz="2000">
                <a:solidFill>
                  <a:schemeClr val="tx1"/>
                </a:solidFill>
                <a:latin typeface="Arial" charset="0"/>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ea typeface="メイリオ" pitchFamily="50" charset="-128"/>
                <a:cs typeface="メイリオ" pitchFamily="50" charset="-128"/>
              </a:defRPr>
            </a:lvl9pPr>
          </a:lstStyle>
          <a:p>
            <a:pPr defTabSz="914400" eaLnBrk="1" hangingPunct="1">
              <a:spcBef>
                <a:spcPct val="0"/>
              </a:spcBef>
              <a:buFontTx/>
              <a:buNone/>
            </a:pPr>
            <a:endParaRPr kumimoji="1" lang="en-US" altLang="ja-JP" sz="1000" dirty="0">
              <a:solidFill>
                <a:srgbClr val="000000"/>
              </a:solidFill>
              <a:latin typeface="メイリオ" pitchFamily="50" charset="-128"/>
            </a:endParaRPr>
          </a:p>
          <a:p>
            <a:pPr defTabSz="914400" eaLnBrk="1" hangingPunct="1">
              <a:lnSpc>
                <a:spcPts val="3000"/>
              </a:lnSpc>
              <a:spcBef>
                <a:spcPct val="0"/>
              </a:spcBef>
              <a:buFontTx/>
              <a:buNone/>
            </a:pPr>
            <a:r>
              <a:rPr kumimoji="1" lang="ja-JP" altLang="en-US" sz="1800" dirty="0">
                <a:solidFill>
                  <a:srgbClr val="000000"/>
                </a:solidFill>
                <a:latin typeface="メイリオ" pitchFamily="50" charset="-128"/>
              </a:rPr>
              <a:t>トレンドマイクロ株式会社</a:t>
            </a:r>
            <a:endParaRPr kumimoji="1" lang="en-US" altLang="ja-JP" sz="1800" dirty="0">
              <a:solidFill>
                <a:srgbClr val="000000"/>
              </a:solidFill>
              <a:latin typeface="メイリオ" pitchFamily="50" charset="-128"/>
            </a:endParaRPr>
          </a:p>
          <a:p>
            <a:pPr defTabSz="914400" eaLnBrk="1" hangingPunct="1">
              <a:lnSpc>
                <a:spcPts val="3000"/>
              </a:lnSpc>
              <a:spcBef>
                <a:spcPct val="0"/>
              </a:spcBef>
              <a:buFontTx/>
              <a:buNone/>
            </a:pPr>
            <a:r>
              <a:rPr kumimoji="1" lang="en-US" altLang="ja-JP" sz="1800" dirty="0">
                <a:solidFill>
                  <a:srgbClr val="000000"/>
                </a:solidFill>
                <a:latin typeface="Calibri" panose="020F0502020204030204" pitchFamily="34" charset="0"/>
              </a:rPr>
              <a:t>www.</a:t>
            </a:r>
            <a:r>
              <a:rPr kumimoji="1" lang="en-US" altLang="ja-JP" sz="1800" b="1" dirty="0">
                <a:solidFill>
                  <a:srgbClr val="DA0000"/>
                </a:solidFill>
                <a:latin typeface="Calibri" panose="020F0502020204030204" pitchFamily="34" charset="0"/>
              </a:rPr>
              <a:t>trendmicro</a:t>
            </a:r>
            <a:r>
              <a:rPr kumimoji="1" lang="en-US" altLang="ja-JP" sz="1800" dirty="0">
                <a:solidFill>
                  <a:srgbClr val="000000"/>
                </a:solidFill>
                <a:latin typeface="Calibri" panose="020F0502020204030204" pitchFamily="34" charset="0"/>
              </a:rPr>
              <a:t>.co.jp</a:t>
            </a:r>
          </a:p>
          <a:p>
            <a:pPr defTabSz="914400" eaLnBrk="1" hangingPunct="1">
              <a:spcBef>
                <a:spcPct val="0"/>
              </a:spcBef>
              <a:buFontTx/>
              <a:buNone/>
            </a:pPr>
            <a:endParaRPr kumimoji="1" lang="en-US" altLang="ja-JP" sz="600" dirty="0">
              <a:solidFill>
                <a:srgbClr val="000000"/>
              </a:solidFill>
              <a:latin typeface="メイリオ" pitchFamily="50" charset="-128"/>
            </a:endParaRPr>
          </a:p>
          <a:p>
            <a:pPr defTabSz="914400" eaLnBrk="1" hangingPunct="1">
              <a:spcBef>
                <a:spcPct val="0"/>
              </a:spcBef>
              <a:buFontTx/>
              <a:buNone/>
            </a:pPr>
            <a:endParaRPr kumimoji="1" lang="en-US" altLang="ja-JP" sz="600" dirty="0">
              <a:solidFill>
                <a:srgbClr val="000000"/>
              </a:solidFill>
              <a:latin typeface="メイリオ" pitchFamily="50" charset="-128"/>
            </a:endParaRPr>
          </a:p>
          <a:p>
            <a:pPr defTabSz="914400" eaLnBrk="1" hangingPunct="1">
              <a:spcBef>
                <a:spcPct val="0"/>
              </a:spcBef>
              <a:buFontTx/>
              <a:buNone/>
            </a:pPr>
            <a:r>
              <a:rPr kumimoji="1" lang="ja-JP" altLang="ja-JP" sz="600" dirty="0">
                <a:solidFill>
                  <a:srgbClr val="000000"/>
                </a:solidFill>
                <a:latin typeface="メイリオ" pitchFamily="50" charset="-128"/>
              </a:rPr>
              <a:t>本書に関する著作権は、トレンドマイクロ株式会社へ独占的に帰属します。トレンドマイクロ株式会社が書面により事前に承諾している場合を除き、形態および手段を問わず本書またはその一部を複製することは禁じられています。本書の作成にあたっては細心の注意を払っていますが、本書の記述に誤りや欠落があってもトレンドマイクロ株式会社はいかなる責任も負わないものとします。本書およびその記述内容は予告なしに変更される場合があります。</a:t>
            </a:r>
          </a:p>
          <a:p>
            <a:pPr defTabSz="914400" eaLnBrk="1" hangingPunct="1">
              <a:spcBef>
                <a:spcPct val="0"/>
              </a:spcBef>
              <a:buFontTx/>
              <a:buNone/>
            </a:pPr>
            <a:r>
              <a:rPr kumimoji="1" lang="en-US" altLang="ja-JP" sz="600" dirty="0">
                <a:solidFill>
                  <a:srgbClr val="000000"/>
                </a:solidFill>
                <a:latin typeface="メイリオ" pitchFamily="50" charset="-128"/>
              </a:rPr>
              <a:t>TRENDMICRO</a:t>
            </a:r>
            <a:r>
              <a:rPr kumimoji="1" lang="ja-JP" altLang="ja-JP" sz="600" dirty="0">
                <a:solidFill>
                  <a:srgbClr val="000000"/>
                </a:solidFill>
                <a:latin typeface="メイリオ" pitchFamily="50" charset="-128"/>
              </a:rPr>
              <a:t>、</a:t>
            </a:r>
            <a:r>
              <a:rPr kumimoji="1" lang="en-US" altLang="ja-JP" sz="600" dirty="0">
                <a:solidFill>
                  <a:srgbClr val="000000"/>
                </a:solidFill>
                <a:latin typeface="メイリオ" pitchFamily="50" charset="-128"/>
              </a:rPr>
              <a:t>TREND MICRO</a:t>
            </a:r>
            <a:r>
              <a:rPr kumimoji="1" lang="ja-JP" altLang="ja-JP" sz="600" dirty="0">
                <a:solidFill>
                  <a:srgbClr val="000000"/>
                </a:solidFill>
                <a:latin typeface="メイリオ" pitchFamily="50" charset="-128"/>
              </a:rPr>
              <a:t>、ウイルスバスター、ウイルスバスター</a:t>
            </a:r>
            <a:r>
              <a:rPr kumimoji="1" lang="en-US" altLang="ja-JP" sz="600" dirty="0">
                <a:solidFill>
                  <a:srgbClr val="000000"/>
                </a:solidFill>
                <a:latin typeface="メイリオ" pitchFamily="50" charset="-128"/>
              </a:rPr>
              <a:t> On</a:t>
            </a:r>
            <a:r>
              <a:rPr kumimoji="1" lang="ja-JP" altLang="ja-JP" sz="600" dirty="0">
                <a:solidFill>
                  <a:srgbClr val="000000"/>
                </a:solidFill>
                <a:latin typeface="メイリオ" pitchFamily="50" charset="-128"/>
              </a:rPr>
              <a:t>‐</a:t>
            </a:r>
            <a:r>
              <a:rPr kumimoji="1" lang="en-US" altLang="ja-JP" sz="600" dirty="0">
                <a:solidFill>
                  <a:srgbClr val="000000"/>
                </a:solidFill>
                <a:latin typeface="メイリオ" pitchFamily="50" charset="-128"/>
              </a:rPr>
              <a:t>Line Scan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PC-</a:t>
            </a:r>
            <a:r>
              <a:rPr kumimoji="1" lang="en-US" altLang="ja-JP" sz="600" dirty="0" err="1">
                <a:solidFill>
                  <a:srgbClr val="000000"/>
                </a:solidFill>
                <a:latin typeface="メイリオ" pitchFamily="50" charset="-128"/>
              </a:rPr>
              <a:t>cillin</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INTERSCAN VIRUSWALL</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ISVW</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InterScanWebManager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ISWM</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Web Security Suite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IWSS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TRENDMICRO SERVERPROTECT</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PortalProtect</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Control Manager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a:t>
            </a:r>
            <a:r>
              <a:rPr kumimoji="1" lang="en-US" altLang="ja-JP" sz="600" dirty="0" err="1">
                <a:solidFill>
                  <a:srgbClr val="000000"/>
                </a:solidFill>
                <a:latin typeface="メイリオ" pitchFamily="50" charset="-128"/>
              </a:rPr>
              <a:t>MobileSecurity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VSAPI</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トレンドマイクロ・プレミアム・サポート・プログラム、</a:t>
            </a:r>
            <a:r>
              <a:rPr kumimoji="1" lang="en-US" altLang="ja-JP" sz="600" dirty="0">
                <a:solidFill>
                  <a:srgbClr val="000000"/>
                </a:solidFill>
                <a:latin typeface="メイリオ" pitchFamily="50" charset="-128"/>
              </a:rPr>
              <a:t>License for Enterprise Information Security</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LEISec</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Park</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Labs</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Gateway Security Appliance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Network </a:t>
            </a:r>
            <a:r>
              <a:rPr kumimoji="1" lang="en-US" altLang="ja-JP" sz="600" dirty="0" err="1">
                <a:solidFill>
                  <a:srgbClr val="000000"/>
                </a:solidFill>
                <a:latin typeface="メイリオ" pitchFamily="50" charset="-128"/>
              </a:rPr>
              <a:t>VirusWall</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Network </a:t>
            </a:r>
            <a:r>
              <a:rPr kumimoji="1" lang="en-US" altLang="ja-JP" sz="600" dirty="0" err="1">
                <a:solidFill>
                  <a:srgbClr val="000000"/>
                </a:solidFill>
                <a:latin typeface="メイリオ" pitchFamily="50" charset="-128"/>
              </a:rPr>
              <a:t>VirusWall</a:t>
            </a:r>
            <a:r>
              <a:rPr kumimoji="1" lang="en-US" altLang="ja-JP" sz="600" dirty="0">
                <a:solidFill>
                  <a:srgbClr val="000000"/>
                </a:solidFill>
                <a:latin typeface="メイリオ" pitchFamily="50" charset="-128"/>
              </a:rPr>
              <a:t> Enforcer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Flex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LEAKPROOF</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a:t>
            </a:r>
            <a:r>
              <a:rPr kumimoji="1" lang="ja-JP" altLang="ja-JP" sz="600" dirty="0">
                <a:solidFill>
                  <a:srgbClr val="000000"/>
                </a:solidFill>
                <a:latin typeface="メイリオ" pitchFamily="50" charset="-128"/>
              </a:rPr>
              <a:t>プロテクト、</a:t>
            </a:r>
            <a:r>
              <a:rPr kumimoji="1" lang="en-US" altLang="ja-JP" sz="600" dirty="0">
                <a:solidFill>
                  <a:srgbClr val="000000"/>
                </a:solidFill>
                <a:latin typeface="メイリオ" pitchFamily="50" charset="-128"/>
              </a:rPr>
              <a:t>Expert on Guard</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Messaging Security Appliance</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Web Security Appliance</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Messaging Hosted Security</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DataDNA</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Management Solution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Management Services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Management Agent</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a:t>
            </a:r>
            <a:r>
              <a:rPr kumimoji="1" lang="en-US" altLang="ja-JP" sz="600" dirty="0" err="1">
                <a:solidFill>
                  <a:srgbClr val="000000"/>
                </a:solidFill>
                <a:latin typeface="メイリオ" pitchFamily="50" charset="-128"/>
              </a:rPr>
              <a:t>Mitigator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Discovery Appliance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USB Security</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Web Security Virtual Appliance</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Messaging Security Virtual Appliance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Reliable Security License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TRSL</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Smart Protection Network</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Smart Protection Network</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SPN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SMARTSCAN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Kids Safety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Web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IM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Email Encryption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Email Encryption Client</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Email Encryption Gateway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Collaboration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Portable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Portable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Standard Web Security</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トレンドマイクロ アグレッシブスキャナー、</a:t>
            </a:r>
            <a:r>
              <a:rPr kumimoji="1" lang="en-US" altLang="ja-JP" sz="600" dirty="0">
                <a:solidFill>
                  <a:srgbClr val="000000"/>
                </a:solidFill>
                <a:latin typeface="メイリオ" pitchFamily="50" charset="-128"/>
              </a:rPr>
              <a:t>Trend Micro Hosted Email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Hosted Email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Deep Security</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ウイルスバスタークラウド、ウイルスバスター</a:t>
            </a:r>
            <a:r>
              <a:rPr kumimoji="1" lang="en-US" altLang="ja-JP" sz="600" dirty="0">
                <a:solidFill>
                  <a:srgbClr val="000000"/>
                </a:solidFill>
                <a:latin typeface="メイリオ" pitchFamily="50" charset="-128"/>
              </a:rPr>
              <a:t>CLOUD</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Smart Surfing</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スマートスキャン、</a:t>
            </a:r>
            <a:r>
              <a:rPr kumimoji="1" lang="en-US" altLang="ja-JP" sz="600" dirty="0">
                <a:solidFill>
                  <a:srgbClr val="000000"/>
                </a:solidFill>
                <a:latin typeface="メイリオ" pitchFamily="50" charset="-128"/>
              </a:rPr>
              <a:t>Trend Micro Instant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Enterprise Security for Gateways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Enterprise Security for Gateways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Email Security Platform</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Smart Protection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Vulnerability Management Services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Vulnerability Management Services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PCI Scanning Service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Titanium</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Titanium </a:t>
            </a:r>
            <a:r>
              <a:rPr kumimoji="1" lang="en-US" altLang="ja-JP" sz="600" dirty="0" err="1">
                <a:solidFill>
                  <a:srgbClr val="000000"/>
                </a:solidFill>
                <a:latin typeface="メイリオ" pitchFamily="50" charset="-128"/>
              </a:rPr>
              <a:t>AntiVirus</a:t>
            </a:r>
            <a:r>
              <a:rPr kumimoji="1" lang="en-US" altLang="ja-JP" sz="600" dirty="0">
                <a:solidFill>
                  <a:srgbClr val="000000"/>
                </a:solidFill>
                <a:latin typeface="メイリオ" pitchFamily="50" charset="-128"/>
              </a:rPr>
              <a:t> Plus</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Smart Protection Server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Deep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Worry Free Remote Manager</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ウイルスバスター ビジネスセキュリティサービス、</a:t>
            </a:r>
            <a:r>
              <a:rPr kumimoji="1" lang="en-US" altLang="ja-JP" sz="600" dirty="0">
                <a:solidFill>
                  <a:srgbClr val="000000"/>
                </a:solidFill>
                <a:latin typeface="メイリオ" pitchFamily="50" charset="-128"/>
              </a:rPr>
              <a:t>HOUSECALL</a:t>
            </a:r>
            <a:r>
              <a:rPr kumimoji="1" lang="ja-JP" altLang="ja-JP" sz="600" dirty="0" err="1">
                <a:solidFill>
                  <a:srgbClr val="000000"/>
                </a:solidFill>
                <a:latin typeface="メイリオ" pitchFamily="50" charset="-128"/>
              </a:rPr>
              <a:t>、</a:t>
            </a:r>
            <a:r>
              <a:rPr kumimoji="1" lang="en-US" altLang="ja-JP" sz="600" dirty="0" err="1">
                <a:solidFill>
                  <a:srgbClr val="000000"/>
                </a:solidFill>
                <a:latin typeface="メイリオ" pitchFamily="50" charset="-128"/>
              </a:rPr>
              <a:t>SafeSync</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トレンドマイクロ オンラインストレージ</a:t>
            </a:r>
            <a:r>
              <a:rPr kumimoji="1" lang="en-US" altLang="ja-JP" sz="600" dirty="0">
                <a:solidFill>
                  <a:srgbClr val="000000"/>
                </a:solidFill>
                <a:latin typeface="メイリオ" pitchFamily="50" charset="-128"/>
              </a:rPr>
              <a:t> </a:t>
            </a:r>
            <a:r>
              <a:rPr kumimoji="1" lang="en-US" altLang="ja-JP" sz="600" dirty="0" err="1">
                <a:solidFill>
                  <a:srgbClr val="000000"/>
                </a:solidFill>
                <a:latin typeface="メイリオ" pitchFamily="50" charset="-128"/>
              </a:rPr>
              <a:t>SafeSync</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a:t>
            </a:r>
            <a:r>
              <a:rPr kumimoji="1" lang="en-US" altLang="ja-JP" sz="600" dirty="0" err="1">
                <a:solidFill>
                  <a:srgbClr val="000000"/>
                </a:solidFill>
                <a:latin typeface="メイリオ" pitchFamily="50" charset="-128"/>
              </a:rPr>
              <a:t>WebManager</a:t>
            </a:r>
            <a:r>
              <a:rPr kumimoji="1" lang="en-US" altLang="ja-JP" sz="600" dirty="0">
                <a:solidFill>
                  <a:srgbClr val="000000"/>
                </a:solidFill>
                <a:latin typeface="メイリオ" pitchFamily="50" charset="-128"/>
              </a:rPr>
              <a:t> SCC</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NAS Security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Data Loss Prevention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ENDPOINT ENCRYPTION</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Securing Your Journey to the Cloud</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a:t>
            </a:r>
            <a:r>
              <a:rPr kumimoji="1" lang="ja-JP" altLang="ja-JP" sz="600" dirty="0">
                <a:solidFill>
                  <a:srgbClr val="000000"/>
                </a:solidFill>
                <a:latin typeface="メイリオ" pitchFamily="50" charset="-128"/>
              </a:rPr>
              <a:t>オンラインスキャン、</a:t>
            </a:r>
            <a:r>
              <a:rPr kumimoji="1" lang="en-US" altLang="ja-JP" sz="600" dirty="0">
                <a:solidFill>
                  <a:srgbClr val="000000"/>
                </a:solidFill>
                <a:latin typeface="メイリオ" pitchFamily="50" charset="-128"/>
              </a:rPr>
              <a:t>Trend Micro Deep Security Anti Virus for VDI</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Deep Security Virtual Patch</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Threat Discovery Software Appliance</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SECURE CLOUD</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VDI</a:t>
            </a:r>
            <a:r>
              <a:rPr kumimoji="1" lang="ja-JP" altLang="ja-JP" sz="600" dirty="0">
                <a:solidFill>
                  <a:srgbClr val="000000"/>
                </a:solidFill>
                <a:latin typeface="メイリオ" pitchFamily="50" charset="-128"/>
              </a:rPr>
              <a:t>オプション、おまかせ不正請求クリーンナップサービス、</a:t>
            </a:r>
            <a:r>
              <a:rPr kumimoji="1" lang="en-US" altLang="ja-JP" sz="600" dirty="0">
                <a:solidFill>
                  <a:srgbClr val="000000"/>
                </a:solidFill>
                <a:latin typeface="メイリオ" pitchFamily="50" charset="-128"/>
              </a:rPr>
              <a:t>Trend Micro Deep Security </a:t>
            </a:r>
            <a:r>
              <a:rPr kumimoji="1" lang="ja-JP" altLang="ja-JP" sz="600" dirty="0">
                <a:solidFill>
                  <a:srgbClr val="000000"/>
                </a:solidFill>
                <a:latin typeface="メイリオ" pitchFamily="50" charset="-128"/>
              </a:rPr>
              <a:t>あんしんパック、こどもー</a:t>
            </a:r>
            <a:r>
              <a:rPr kumimoji="1" lang="ja-JP" altLang="ja-JP" sz="600" dirty="0" err="1">
                <a:solidFill>
                  <a:srgbClr val="000000"/>
                </a:solidFill>
                <a:latin typeface="メイリオ" pitchFamily="50" charset="-128"/>
              </a:rPr>
              <a:t>ど</a:t>
            </a:r>
            <a:r>
              <a:rPr kumimoji="1" lang="ja-JP" altLang="ja-JP" sz="600" dirty="0">
                <a:solidFill>
                  <a:srgbClr val="000000"/>
                </a:solidFill>
                <a:latin typeface="メイリオ" pitchFamily="50" charset="-128"/>
              </a:rPr>
              <a:t>、</a:t>
            </a:r>
            <a:r>
              <a:rPr kumimoji="1" lang="en-US" altLang="ja-JP" sz="600" dirty="0">
                <a:solidFill>
                  <a:srgbClr val="000000"/>
                </a:solidFill>
                <a:latin typeface="メイリオ" pitchFamily="50" charset="-128"/>
              </a:rPr>
              <a:t>Deep Discovery</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TCSE</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おまかせインストール・バージョンアップ、トレンドマイクロ バッテリーエイド、</a:t>
            </a:r>
            <a:r>
              <a:rPr kumimoji="1" lang="en-US" altLang="ja-JP" sz="600" dirty="0">
                <a:solidFill>
                  <a:srgbClr val="000000"/>
                </a:solidFill>
                <a:latin typeface="メイリオ" pitchFamily="50" charset="-128"/>
              </a:rPr>
              <a:t>Trend Micro Safe Lock</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トレンドマイクロ セーフバックアップ、</a:t>
            </a:r>
            <a:r>
              <a:rPr kumimoji="1" lang="en-US" altLang="ja-JP" sz="600" dirty="0">
                <a:solidFill>
                  <a:srgbClr val="000000"/>
                </a:solidFill>
                <a:latin typeface="メイリオ" pitchFamily="50" charset="-128"/>
              </a:rPr>
              <a:t>Deep Discovery Advisor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Deep Discovery Inspector</a:t>
            </a:r>
            <a:r>
              <a:rPr kumimoji="1" lang="ja-JP" altLang="ja-JP" sz="600" dirty="0" err="1">
                <a:solidFill>
                  <a:srgbClr val="000000"/>
                </a:solidFill>
                <a:latin typeface="メイリオ" pitchFamily="50" charset="-128"/>
              </a:rPr>
              <a:t>、</a:t>
            </a:r>
            <a:r>
              <a:rPr kumimoji="1" lang="en-US" altLang="ja-JP" sz="600" dirty="0">
                <a:solidFill>
                  <a:srgbClr val="000000"/>
                </a:solidFill>
                <a:latin typeface="メイリオ" pitchFamily="50" charset="-128"/>
              </a:rPr>
              <a:t>Trend Micro Mobile App Reputation</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あんしんブラウザ、​</a:t>
            </a:r>
            <a:r>
              <a:rPr kumimoji="1" lang="en-US" altLang="ja-JP" sz="600" dirty="0">
                <a:solidFill>
                  <a:srgbClr val="000000"/>
                </a:solidFill>
                <a:latin typeface="メイリオ" pitchFamily="50" charset="-128"/>
              </a:rPr>
              <a:t>Jewelry Box</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カスタム ディフェンス、</a:t>
            </a:r>
            <a:r>
              <a:rPr kumimoji="1" lang="en-US" altLang="ja-JP" sz="600" dirty="0" err="1">
                <a:solidFill>
                  <a:srgbClr val="000000"/>
                </a:solidFill>
                <a:latin typeface="メイリオ" pitchFamily="50" charset="-128"/>
              </a:rPr>
              <a:t>InterScan</a:t>
            </a:r>
            <a:r>
              <a:rPr kumimoji="1" lang="en-US" altLang="ja-JP" sz="600" dirty="0">
                <a:solidFill>
                  <a:srgbClr val="000000"/>
                </a:solidFill>
                <a:latin typeface="メイリオ" pitchFamily="50" charset="-128"/>
              </a:rPr>
              <a:t> Messaging Security Suite Plus</a:t>
            </a:r>
            <a:r>
              <a:rPr kumimoji="1" lang="ja-JP" altLang="ja-JP" sz="600" dirty="0" err="1">
                <a:solidFill>
                  <a:srgbClr val="000000"/>
                </a:solidFill>
                <a:latin typeface="メイリオ" pitchFamily="50" charset="-128"/>
              </a:rPr>
              <a:t>、</a:t>
            </a:r>
            <a:r>
              <a:rPr kumimoji="1" lang="ja-JP" altLang="ja-JP" sz="600" dirty="0">
                <a:solidFill>
                  <a:srgbClr val="000000"/>
                </a:solidFill>
                <a:latin typeface="メイリオ" pitchFamily="50" charset="-128"/>
              </a:rPr>
              <a:t>および おもいでバックアップサービス、トレンドマイクロ サイバー攻撃 対応支援サービスは、トレンドマイクロ株式会社の登録商標です。本書に記載されている各社の社名、製品名、およびサービス名は、各社の商標または登録商標です。</a:t>
            </a:r>
          </a:p>
          <a:p>
            <a:pPr defTabSz="914400" eaLnBrk="1" hangingPunct="1">
              <a:spcBef>
                <a:spcPct val="0"/>
              </a:spcBef>
              <a:buFontTx/>
              <a:buNone/>
            </a:pPr>
            <a:r>
              <a:rPr kumimoji="1" lang="en-US" altLang="ja-JP" sz="600" dirty="0">
                <a:solidFill>
                  <a:srgbClr val="000000"/>
                </a:solidFill>
                <a:latin typeface="メイリオ" pitchFamily="50" charset="-128"/>
              </a:rPr>
              <a:t>Copyright (c) </a:t>
            </a:r>
            <a:r>
              <a:rPr kumimoji="1" lang="en-US" altLang="ja-JP" sz="600" dirty="0" smtClean="0">
                <a:solidFill>
                  <a:srgbClr val="000000"/>
                </a:solidFill>
                <a:latin typeface="メイリオ" pitchFamily="50" charset="-128"/>
              </a:rPr>
              <a:t>2016 </a:t>
            </a:r>
            <a:r>
              <a:rPr kumimoji="1" lang="en-US" altLang="ja-JP" sz="600" dirty="0">
                <a:solidFill>
                  <a:srgbClr val="000000"/>
                </a:solidFill>
                <a:latin typeface="メイリオ" pitchFamily="50" charset="-128"/>
              </a:rPr>
              <a:t>Trend Micro Incorporated. All rights reserved</a:t>
            </a:r>
            <a:r>
              <a:rPr kumimoji="1" lang="en-US" altLang="ja-JP" sz="600" dirty="0" smtClean="0">
                <a:solidFill>
                  <a:srgbClr val="000000"/>
                </a:solidFill>
                <a:latin typeface="メイリオ" pitchFamily="50" charset="-128"/>
              </a:rPr>
              <a:t>.</a:t>
            </a:r>
            <a:endParaRPr kumimoji="1" lang="en-US" altLang="ja-JP" sz="600" dirty="0">
              <a:solidFill>
                <a:srgbClr val="000000"/>
              </a:solidFill>
              <a:latin typeface="メイリオ" pitchFamily="50" charset="-128"/>
            </a:endParaRPr>
          </a:p>
        </p:txBody>
      </p:sp>
    </p:spTree>
    <p:extLst>
      <p:ext uri="{BB962C8B-B14F-4D97-AF65-F5344CB8AC3E}">
        <p14:creationId xmlns:p14="http://schemas.microsoft.com/office/powerpoint/2010/main" val="3919322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インシデント対応について</a:t>
            </a:r>
            <a:endParaRPr kumimoji="1" lang="ja-JP" altLang="en-US" dirty="0"/>
          </a:p>
        </p:txBody>
      </p:sp>
      <p:sp>
        <p:nvSpPr>
          <p:cNvPr id="46094" name="コンテンツ プレースホルダー 2"/>
          <p:cNvSpPr>
            <a:spLocks noGrp="1"/>
          </p:cNvSpPr>
          <p:nvPr>
            <p:ph idx="1"/>
          </p:nvPr>
        </p:nvSpPr>
        <p:spPr>
          <a:xfrm>
            <a:off x="402336" y="970042"/>
            <a:ext cx="8366760" cy="4978559"/>
          </a:xfrm>
        </p:spPr>
        <p:txBody>
          <a:bodyPr/>
          <a:lstStyle/>
          <a:p>
            <a:pPr marL="0" indent="0" defTabSz="912813">
              <a:buFont typeface="Arial" charset="0"/>
              <a:buNone/>
            </a:pPr>
            <a:r>
              <a:rPr lang="ja-JP" altLang="en-US" sz="2400" b="1" dirty="0" smtClean="0">
                <a:solidFill>
                  <a:schemeClr val="tx1"/>
                </a:solidFill>
              </a:rPr>
              <a:t>インシデント対応は対応の「準備」から「事後の対応」まで実施する必要がある。対象範囲となるインシデントの        対応フローを考慮して、専門的な技術が必要な部分を</a:t>
            </a:r>
            <a:endParaRPr lang="en-US" altLang="ja-JP" sz="2400" b="1" dirty="0" smtClean="0">
              <a:solidFill>
                <a:schemeClr val="tx1"/>
              </a:solidFill>
            </a:endParaRPr>
          </a:p>
          <a:p>
            <a:pPr marL="0" indent="0" defTabSz="912813">
              <a:buFont typeface="Arial" charset="0"/>
              <a:buNone/>
            </a:pPr>
            <a:r>
              <a:rPr lang="ja-JP" altLang="en-US" sz="2400" b="1" dirty="0" smtClean="0">
                <a:solidFill>
                  <a:schemeClr val="tx1"/>
                </a:solidFill>
              </a:rPr>
              <a:t>特定していくことで、適切な対応が可能となる。</a:t>
            </a:r>
            <a:endParaRPr lang="en-US" altLang="ja-JP" sz="2400" b="1" dirty="0" smtClean="0">
              <a:solidFill>
                <a:schemeClr val="tx1"/>
              </a:solidFill>
            </a:endParaRPr>
          </a:p>
        </p:txBody>
      </p:sp>
      <p:sp>
        <p:nvSpPr>
          <p:cNvPr id="46084" name="日付プレースホルダ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2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Arial" charset="0"/>
              <a:buChar char="–"/>
              <a:defRPr sz="20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Arial" charset="0"/>
              <a:buChar char="•"/>
              <a:defRPr>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FontTx/>
              <a:buNone/>
            </a:pPr>
            <a:fld id="{6EDDB2B4-8818-41A9-BB8B-90B552467C5A}" type="datetime1">
              <a:rPr lang="en-US" altLang="ja-JP" sz="900" smtClean="0">
                <a:solidFill>
                  <a:srgbClr val="7F7F7F"/>
                </a:solidFill>
                <a:latin typeface="Arial" charset="0"/>
                <a:ea typeface="ＭＳ Ｐゴシック" pitchFamily="50" charset="-128"/>
              </a:rPr>
              <a:pPr eaLnBrk="1" hangingPunct="1">
                <a:spcBef>
                  <a:spcPct val="0"/>
                </a:spcBef>
                <a:buFontTx/>
                <a:buNone/>
              </a:pPr>
              <a:t>8/24/2017</a:t>
            </a:fld>
            <a:endParaRPr lang="en-US" altLang="ja-JP" sz="900" smtClean="0">
              <a:solidFill>
                <a:srgbClr val="7F7F7F"/>
              </a:solidFill>
              <a:latin typeface="Arial" charset="0"/>
              <a:ea typeface="ＭＳ Ｐゴシック" pitchFamily="50" charset="-128"/>
            </a:endParaRPr>
          </a:p>
        </p:txBody>
      </p:sp>
      <p:sp>
        <p:nvSpPr>
          <p:cNvPr id="34" name="フッター プレースホルダ 4"/>
          <p:cNvSpPr>
            <a:spLocks noGrp="1"/>
          </p:cNvSpPr>
          <p:nvPr>
            <p:ph type="ftr" sz="quarter" idx="11"/>
          </p:nvPr>
        </p:nvSpPr>
        <p:spPr/>
        <p:txBody>
          <a:bodyPr/>
          <a:lstStyle/>
          <a:p>
            <a:pPr>
              <a:defRPr/>
            </a:pPr>
            <a:r>
              <a:rPr lang="en-US" dirty="0" smtClean="0">
                <a:solidFill>
                  <a:srgbClr val="FFFFFF">
                    <a:lumMod val="50000"/>
                  </a:srgbClr>
                </a:solidFill>
              </a:rPr>
              <a:t>Confidential | Copyright 2015 TrendMicro Inc.</a:t>
            </a:r>
            <a:endParaRPr lang="en-US" dirty="0">
              <a:solidFill>
                <a:srgbClr val="FFFFFF">
                  <a:lumMod val="50000"/>
                </a:srgbClr>
              </a:solidFill>
            </a:endParaRPr>
          </a:p>
        </p:txBody>
      </p:sp>
      <p:sp>
        <p:nvSpPr>
          <p:cNvPr id="46083" name="スライド番号プレースホル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2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Arial" charset="0"/>
              <a:buChar char="–"/>
              <a:defRPr sz="20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Arial" charset="0"/>
              <a:buChar char="•"/>
              <a:defRPr>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FontTx/>
              <a:buNone/>
            </a:pPr>
            <a:fld id="{8730DF25-3412-415F-8B3C-9175B6D659CF}" type="slidenum">
              <a:rPr lang="en-US" altLang="ja-JP" sz="1200" smtClean="0">
                <a:solidFill>
                  <a:srgbClr val="7F7F7F"/>
                </a:solidFill>
                <a:latin typeface="Arial" charset="0"/>
                <a:ea typeface="ＭＳ Ｐゴシック" pitchFamily="50" charset="-128"/>
              </a:rPr>
              <a:pPr eaLnBrk="1" hangingPunct="1">
                <a:spcBef>
                  <a:spcPct val="0"/>
                </a:spcBef>
                <a:buFontTx/>
                <a:buNone/>
              </a:pPr>
              <a:t>2</a:t>
            </a:fld>
            <a:endParaRPr lang="en-US" altLang="ja-JP" sz="1200" smtClean="0">
              <a:solidFill>
                <a:srgbClr val="7F7F7F"/>
              </a:solidFill>
              <a:latin typeface="Arial" charset="0"/>
              <a:ea typeface="ＭＳ Ｐゴシック" pitchFamily="50" charset="-128"/>
            </a:endParaRPr>
          </a:p>
        </p:txBody>
      </p:sp>
      <p:sp>
        <p:nvSpPr>
          <p:cNvPr id="6" name="正方形/長方形 5"/>
          <p:cNvSpPr/>
          <p:nvPr/>
        </p:nvSpPr>
        <p:spPr>
          <a:xfrm>
            <a:off x="272807" y="2681927"/>
            <a:ext cx="5129930" cy="307777"/>
          </a:xfrm>
          <a:prstGeom prst="rect">
            <a:avLst/>
          </a:prstGeom>
        </p:spPr>
        <p:txBody>
          <a:bodyPr wrap="none">
            <a:spAutoFit/>
          </a:bodyPr>
          <a:lstStyle/>
          <a:p>
            <a:pPr fontAlgn="base">
              <a:spcBef>
                <a:spcPct val="0"/>
              </a:spcBef>
              <a:spcAft>
                <a:spcPct val="0"/>
              </a:spcAft>
              <a:defRPr/>
            </a:pPr>
            <a:r>
              <a:rPr lang="ja-JP" altLang="en-US" sz="1400" dirty="0">
                <a:ln w="1270">
                  <a:solidFill>
                    <a:srgbClr val="000000"/>
                  </a:solidFill>
                </a:ln>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インシデント対応を形成する各機能（</a:t>
            </a:r>
            <a:r>
              <a:rPr lang="en-US" altLang="ja-JP" sz="1400" dirty="0">
                <a:ln w="1270">
                  <a:solidFill>
                    <a:srgbClr val="000000"/>
                  </a:solidFill>
                </a:ln>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NIST SP800-61</a:t>
            </a:r>
            <a:r>
              <a:rPr lang="ja-JP" altLang="en-US" sz="1400" dirty="0">
                <a:ln w="1270">
                  <a:solidFill>
                    <a:srgbClr val="000000"/>
                  </a:solidFill>
                </a:ln>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より）</a:t>
            </a:r>
            <a:endParaRPr lang="ja-JP" altLang="en-US" sz="1400" dirty="0">
              <a:solidFill>
                <a:srgbClr val="000000"/>
              </a:solidFill>
            </a:endParaRPr>
          </a:p>
        </p:txBody>
      </p:sp>
      <p:sp>
        <p:nvSpPr>
          <p:cNvPr id="7" name="ホームベース 6"/>
          <p:cNvSpPr/>
          <p:nvPr/>
        </p:nvSpPr>
        <p:spPr>
          <a:xfrm>
            <a:off x="611560" y="3575180"/>
            <a:ext cx="1944216" cy="720080"/>
          </a:xfrm>
          <a:prstGeom prst="homePlate">
            <a:avLst>
              <a:gd name="adj" fmla="val 26879"/>
            </a:avLst>
          </a:prstGeom>
          <a:ln>
            <a:no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base">
              <a:spcBef>
                <a:spcPct val="0"/>
              </a:spcBef>
              <a:spcAft>
                <a:spcPct val="0"/>
              </a:spcAft>
              <a:defRPr/>
            </a:pPr>
            <a:r>
              <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準備</a:t>
            </a:r>
          </a:p>
        </p:txBody>
      </p:sp>
      <p:sp>
        <p:nvSpPr>
          <p:cNvPr id="8" name="ホームベース 7"/>
          <p:cNvSpPr/>
          <p:nvPr/>
        </p:nvSpPr>
        <p:spPr>
          <a:xfrm>
            <a:off x="2627784" y="3575180"/>
            <a:ext cx="1944216" cy="720080"/>
          </a:xfrm>
          <a:prstGeom prst="homePlate">
            <a:avLst>
              <a:gd name="adj" fmla="val 26879"/>
            </a:avLst>
          </a:prstGeom>
          <a:solidFill>
            <a:srgbClr val="92D050"/>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base">
              <a:spcBef>
                <a:spcPct val="0"/>
              </a:spcBef>
              <a:spcAft>
                <a:spcPct val="0"/>
              </a:spcAft>
              <a:defRPr/>
            </a:pPr>
            <a:r>
              <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検知</a:t>
            </a:r>
            <a:r>
              <a:rPr lang="ja-JP" altLang="en-US" sz="2000" dirty="0" smtClean="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と分析</a:t>
            </a:r>
            <a:endPar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ホームベース 8"/>
          <p:cNvSpPr/>
          <p:nvPr/>
        </p:nvSpPr>
        <p:spPr>
          <a:xfrm>
            <a:off x="4644008" y="3575180"/>
            <a:ext cx="1944216" cy="720080"/>
          </a:xfrm>
          <a:prstGeom prst="homePlate">
            <a:avLst>
              <a:gd name="adj" fmla="val 26879"/>
            </a:avLst>
          </a:prstGeom>
          <a:solidFill>
            <a:srgbClr val="3399FF"/>
          </a:solidFill>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base">
              <a:spcBef>
                <a:spcPct val="0"/>
              </a:spcBef>
              <a:spcAft>
                <a:spcPct val="0"/>
              </a:spcAft>
              <a:defRPr/>
            </a:pPr>
            <a:r>
              <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封じ込め、</a:t>
            </a:r>
            <a:endParaRPr lang="en-US" altLang="ja-JP"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fontAlgn="base">
              <a:spcBef>
                <a:spcPct val="0"/>
              </a:spcBef>
              <a:spcAft>
                <a:spcPct val="0"/>
              </a:spcAft>
              <a:defRPr/>
            </a:pPr>
            <a:r>
              <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根絶、復旧</a:t>
            </a:r>
          </a:p>
        </p:txBody>
      </p:sp>
      <p:sp>
        <p:nvSpPr>
          <p:cNvPr id="10" name="ホームベース 9"/>
          <p:cNvSpPr/>
          <p:nvPr/>
        </p:nvSpPr>
        <p:spPr>
          <a:xfrm>
            <a:off x="6660232" y="3575180"/>
            <a:ext cx="1944216" cy="720080"/>
          </a:xfrm>
          <a:prstGeom prst="homePlate">
            <a:avLst>
              <a:gd name="adj" fmla="val 26879"/>
            </a:avLst>
          </a:prstGeom>
          <a:ln>
            <a:no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base">
              <a:spcBef>
                <a:spcPct val="0"/>
              </a:spcBef>
              <a:spcAft>
                <a:spcPct val="0"/>
              </a:spcAft>
              <a:defRPr/>
            </a:pPr>
            <a:r>
              <a:rPr lang="ja-JP" altLang="en-US" sz="2000" dirty="0">
                <a:ln w="3175">
                  <a:solidFill>
                    <a:srgbClr val="FFFFFF"/>
                  </a:solidFill>
                </a:ln>
                <a:solidFill>
                  <a:srgbClr val="FFFFFF"/>
                </a:solidFill>
                <a:latin typeface="Meiryo UI" panose="020B0604030504040204" pitchFamily="50" charset="-128"/>
                <a:ea typeface="Meiryo UI" panose="020B0604030504040204" pitchFamily="50" charset="-128"/>
                <a:cs typeface="Meiryo UI" panose="020B0604030504040204" pitchFamily="50" charset="-128"/>
              </a:rPr>
              <a:t>事後の対応</a:t>
            </a:r>
          </a:p>
        </p:txBody>
      </p:sp>
      <p:sp>
        <p:nvSpPr>
          <p:cNvPr id="11" name="正方形/長方形 10"/>
          <p:cNvSpPr/>
          <p:nvPr/>
        </p:nvSpPr>
        <p:spPr>
          <a:xfrm>
            <a:off x="468313" y="3017838"/>
            <a:ext cx="8207375" cy="1636712"/>
          </a:xfrm>
          <a:prstGeom prst="rect">
            <a:avLst/>
          </a:prstGeom>
          <a:noFill/>
          <a:ln>
            <a:solidFill>
              <a:schemeClr val="bg1">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fontAlgn="base">
              <a:spcBef>
                <a:spcPct val="0"/>
              </a:spcBef>
              <a:spcAft>
                <a:spcPct val="0"/>
              </a:spcAft>
              <a:defRPr/>
            </a:pPr>
            <a:endParaRPr lang="ja-JP" altLang="en-US">
              <a:solidFill>
                <a:srgbClr val="000000"/>
              </a:solidFill>
            </a:endParaRPr>
          </a:p>
        </p:txBody>
      </p:sp>
      <p:sp>
        <p:nvSpPr>
          <p:cNvPr id="46092" name="正方形/長方形 11"/>
          <p:cNvSpPr>
            <a:spLocks noChangeArrowheads="1"/>
          </p:cNvSpPr>
          <p:nvPr/>
        </p:nvSpPr>
        <p:spPr bwMode="auto">
          <a:xfrm>
            <a:off x="2565400" y="3236913"/>
            <a:ext cx="4032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2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Arial" charset="0"/>
              <a:buChar char="–"/>
              <a:defRPr sz="20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Arial" charset="0"/>
              <a:buChar char="•"/>
              <a:defRPr>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Arial" charset="0"/>
              <a:buChar char="»"/>
              <a:defRPr sz="16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Arial" charset="0"/>
              <a:buChar char="»"/>
              <a:defRPr sz="1600">
                <a:solidFill>
                  <a:schemeClr val="tx1"/>
                </a:solidFill>
                <a:latin typeface="メイリオ" pitchFamily="50" charset="-128"/>
                <a:ea typeface="メイリオ" pitchFamily="50" charset="-128"/>
                <a:cs typeface="メイリオ" pitchFamily="50" charset="-128"/>
              </a:defRPr>
            </a:lvl9pPr>
          </a:lstStyle>
          <a:p>
            <a:pPr algn="ctr" eaLnBrk="1" fontAlgn="base" hangingPunct="1">
              <a:spcBef>
                <a:spcPct val="0"/>
              </a:spcBef>
              <a:spcAft>
                <a:spcPct val="0"/>
              </a:spcAft>
              <a:buFontTx/>
              <a:buNone/>
            </a:pPr>
            <a:r>
              <a:rPr lang="ja-JP" altLang="en-US" sz="1400">
                <a:solidFill>
                  <a:srgbClr val="FF0000"/>
                </a:solidFill>
                <a:latin typeface="Meiryo UI" pitchFamily="50" charset="-128"/>
                <a:ea typeface="Meiryo UI" pitchFamily="50" charset="-128"/>
                <a:cs typeface="Meiryo UI" pitchFamily="50" charset="-128"/>
              </a:rPr>
              <a:t>特に専門技術が必要な部分</a:t>
            </a:r>
            <a:endParaRPr lang="en-US" altLang="ja-JP" sz="1400">
              <a:solidFill>
                <a:srgbClr val="FF0000"/>
              </a:solidFill>
              <a:latin typeface="Meiryo UI" pitchFamily="50" charset="-128"/>
              <a:ea typeface="Meiryo UI" pitchFamily="50" charset="-128"/>
              <a:cs typeface="Meiryo UI" pitchFamily="50" charset="-128"/>
            </a:endParaRPr>
          </a:p>
        </p:txBody>
      </p:sp>
      <p:sp>
        <p:nvSpPr>
          <p:cNvPr id="13" name="正方形/長方形 12"/>
          <p:cNvSpPr/>
          <p:nvPr/>
        </p:nvSpPr>
        <p:spPr>
          <a:xfrm>
            <a:off x="2555875" y="3181350"/>
            <a:ext cx="4032250" cy="1317625"/>
          </a:xfrm>
          <a:prstGeom prst="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srgbClr val="FFFFFF"/>
              </a:solidFill>
            </a:endParaRPr>
          </a:p>
        </p:txBody>
      </p:sp>
      <p:sp>
        <p:nvSpPr>
          <p:cNvPr id="15" name="ホームベース 14"/>
          <p:cNvSpPr/>
          <p:nvPr/>
        </p:nvSpPr>
        <p:spPr>
          <a:xfrm>
            <a:off x="1044575" y="5157788"/>
            <a:ext cx="1114425" cy="814387"/>
          </a:xfrm>
          <a:prstGeom prst="homePlat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検知</a:t>
            </a:r>
          </a:p>
        </p:txBody>
      </p:sp>
      <p:sp>
        <p:nvSpPr>
          <p:cNvPr id="17" name="ホームベース 16"/>
          <p:cNvSpPr/>
          <p:nvPr/>
        </p:nvSpPr>
        <p:spPr>
          <a:xfrm>
            <a:off x="2168525" y="5157788"/>
            <a:ext cx="1116013" cy="814387"/>
          </a:xfrm>
          <a:prstGeom prst="homePlat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smtClean="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調査</a:t>
            </a:r>
            <a:endPar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ホームベース 17"/>
          <p:cNvSpPr/>
          <p:nvPr/>
        </p:nvSpPr>
        <p:spPr>
          <a:xfrm>
            <a:off x="3297238" y="5157788"/>
            <a:ext cx="1116012" cy="814387"/>
          </a:xfrm>
          <a:prstGeom prst="homePlat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一次</a:t>
            </a:r>
            <a:endParaRPr lang="en-US" altLang="ja-JP"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endParaRPr>
          </a:p>
          <a:p>
            <a:pPr algn="ctr" fontAlgn="base">
              <a:spcBef>
                <a:spcPct val="0"/>
              </a:spcBef>
              <a:spcAft>
                <a:spcPct val="0"/>
              </a:spcAft>
              <a:defRPr/>
            </a:pPr>
            <a:r>
              <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対応</a:t>
            </a:r>
          </a:p>
        </p:txBody>
      </p:sp>
      <p:sp>
        <p:nvSpPr>
          <p:cNvPr id="21" name="ホームベース 20"/>
          <p:cNvSpPr/>
          <p:nvPr/>
        </p:nvSpPr>
        <p:spPr>
          <a:xfrm>
            <a:off x="4752975" y="5157788"/>
            <a:ext cx="1116013" cy="814387"/>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解析</a:t>
            </a:r>
            <a:endParaRPr lang="en-US" altLang="ja-JP"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ホームベース 21"/>
          <p:cNvSpPr/>
          <p:nvPr/>
        </p:nvSpPr>
        <p:spPr>
          <a:xfrm>
            <a:off x="5900738" y="5157788"/>
            <a:ext cx="1116012" cy="814387"/>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smtClean="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駆除</a:t>
            </a:r>
            <a:endParaRPr lang="en-US" altLang="ja-JP"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ホームベース 22"/>
          <p:cNvSpPr/>
          <p:nvPr/>
        </p:nvSpPr>
        <p:spPr>
          <a:xfrm>
            <a:off x="7062788" y="5157788"/>
            <a:ext cx="1114425" cy="814387"/>
          </a:xfrm>
          <a:prstGeom prst="homePlat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rPr>
              <a:t>復旧</a:t>
            </a:r>
            <a:endParaRPr lang="en-US" altLang="ja-JP" b="1" dirty="0">
              <a:solidFill>
                <a:srgbClr val="004E78">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 name="直線コネクタ 3"/>
          <p:cNvCxnSpPr/>
          <p:nvPr/>
        </p:nvCxnSpPr>
        <p:spPr>
          <a:xfrm flipH="1">
            <a:off x="1044575" y="4295775"/>
            <a:ext cx="1582738" cy="862013"/>
          </a:xfrm>
          <a:prstGeom prst="line">
            <a:avLst/>
          </a:prstGeom>
          <a:ln>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H="1">
            <a:off x="4032250" y="4295775"/>
            <a:ext cx="358775" cy="862013"/>
          </a:xfrm>
          <a:prstGeom prst="line">
            <a:avLst/>
          </a:prstGeom>
          <a:ln>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4643438" y="4295775"/>
            <a:ext cx="109537" cy="862013"/>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6391275" y="4295775"/>
            <a:ext cx="1390650" cy="862013"/>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236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a:xfrm>
            <a:off x="2954724" y="5093473"/>
            <a:ext cx="5610226" cy="1132743"/>
          </a:xfrm>
          <a:prstGeom prst="roundRect">
            <a:avLst>
              <a:gd name="adj" fmla="val 6274"/>
            </a:avLst>
          </a:prstGeom>
          <a:solidFill>
            <a:sysClr val="window" lastClr="FFFFFF">
              <a:lumMod val="85000"/>
            </a:sysClr>
          </a:solidFill>
          <a:ln w="25400" cap="flat" cmpd="sng" algn="ctr">
            <a:noFill/>
            <a:prstDash val="solid"/>
          </a:ln>
          <a:effectLst/>
        </p:spPr>
        <p:txBody>
          <a:bodyPr rtlCol="0" anchor="ctr" anchorCtr="0"/>
          <a:lstStyle/>
          <a:p>
            <a:pPr lvl="1" defTabSz="914400" eaLnBrk="1" fontAlgn="auto" hangingPunct="1">
              <a:spcBef>
                <a:spcPts val="0"/>
              </a:spcBef>
              <a:spcAft>
                <a:spcPts val="0"/>
              </a:spcAft>
            </a:pPr>
            <a:r>
              <a:rPr kumimoji="1" lang="ja-JP" altLang="en-US"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カスタマーサービスエンジニアによる優先対応に加え、アカウントマネジメントを担当するカスタマーサービスマネージャが、お客さまのセキュリティ運用改善に貢献します。</a:t>
            </a:r>
          </a:p>
        </p:txBody>
      </p:sp>
      <p:sp>
        <p:nvSpPr>
          <p:cNvPr id="17" name="角丸四角形 16"/>
          <p:cNvSpPr/>
          <p:nvPr/>
        </p:nvSpPr>
        <p:spPr>
          <a:xfrm>
            <a:off x="2964249" y="2624299"/>
            <a:ext cx="5610226" cy="1132743"/>
          </a:xfrm>
          <a:prstGeom prst="roundRect">
            <a:avLst>
              <a:gd name="adj" fmla="val 6274"/>
            </a:avLst>
          </a:prstGeom>
          <a:solidFill>
            <a:sysClr val="window" lastClr="FFFFFF">
              <a:lumMod val="85000"/>
            </a:sysClr>
          </a:solidFill>
          <a:ln w="25400" cap="flat" cmpd="sng" algn="ctr">
            <a:noFill/>
            <a:prstDash val="solid"/>
          </a:ln>
          <a:effectLst/>
        </p:spPr>
        <p:txBody>
          <a:bodyPr rtlCol="0" anchor="ctr" anchorCtr="0"/>
          <a:lstStyle/>
          <a:p>
            <a:pPr lvl="1" defTabSz="914400" eaLnBrk="1" fontAlgn="auto" hangingPunct="1">
              <a:spcBef>
                <a:spcPts val="0"/>
              </a:spcBef>
              <a:spcAft>
                <a:spcPts val="0"/>
              </a:spcAft>
            </a:pPr>
            <a:r>
              <a:rPr kumimoji="1" lang="ja-JP" altLang="en-US" sz="1400" b="0" i="0" u="none" strike="noStrike" kern="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弊社製品をご購入いただいたお客さまに標準提供されるサポートサービスです。コールセンターのエンジニアがお問い合わせ対応を提供します。</a:t>
            </a:r>
          </a:p>
        </p:txBody>
      </p:sp>
      <p:sp>
        <p:nvSpPr>
          <p:cNvPr id="12" name="角丸四角形 11"/>
          <p:cNvSpPr/>
          <p:nvPr/>
        </p:nvSpPr>
        <p:spPr>
          <a:xfrm>
            <a:off x="428086" y="1052942"/>
            <a:ext cx="6331592" cy="1543971"/>
          </a:xfrm>
          <a:prstGeom prst="roundRect">
            <a:avLst>
              <a:gd name="adj" fmla="val 4493"/>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479079" y="1052941"/>
            <a:ext cx="8381145" cy="1477328"/>
          </a:xfrm>
          <a:prstGeom prst="rect">
            <a:avLst/>
          </a:prstGeom>
          <a:noFill/>
        </p:spPr>
        <p:txBody>
          <a:bodyPr wrap="square" rtlCol="0">
            <a:spAutoFit/>
          </a:bodyPr>
          <a:lstStyle/>
          <a:p>
            <a:pPr defTabSz="914400" eaLnBrk="1" fontAlgn="auto" hangingPunct="1">
              <a:spcBef>
                <a:spcPts val="0"/>
              </a:spcBef>
              <a:spcAft>
                <a:spcPts val="0"/>
              </a:spcAft>
            </a:pPr>
            <a:r>
              <a:rPr kumimoji="1" lang="ja-JP" altLang="en-US"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トレンドマイクロでは、弊社製品をご購入いただいたお客さまに標準提供される「スタンダードサポート」だけでなく、より手厚いサポートサービスをご希望のお客さま向けに有償サポートサービスもご用意しています。お客さまに最適なサポートサービスをお選びいただき、弊社製品を用いたセキュリティ運用にご活用ください。</a:t>
            </a:r>
          </a:p>
        </p:txBody>
      </p:sp>
      <p:sp>
        <p:nvSpPr>
          <p:cNvPr id="14" name="角丸四角形 13"/>
          <p:cNvSpPr/>
          <p:nvPr/>
        </p:nvSpPr>
        <p:spPr>
          <a:xfrm>
            <a:off x="574054" y="2624299"/>
            <a:ext cx="2772000" cy="1132743"/>
          </a:xfrm>
          <a:prstGeom prst="roundRect">
            <a:avLst>
              <a:gd name="adj" fmla="val 13192"/>
            </a:avLst>
          </a:prstGeom>
          <a:solidFill>
            <a:schemeClr val="tx1">
              <a:lumMod val="40000"/>
              <a:lumOff val="6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スタンダードサポート</a:t>
            </a:r>
          </a:p>
        </p:txBody>
      </p:sp>
      <p:sp>
        <p:nvSpPr>
          <p:cNvPr id="16" name="角丸四角形 15"/>
          <p:cNvSpPr/>
          <p:nvPr/>
        </p:nvSpPr>
        <p:spPr>
          <a:xfrm>
            <a:off x="564804" y="5091532"/>
            <a:ext cx="2772000" cy="1132743"/>
          </a:xfrm>
          <a:prstGeom prst="roundRect">
            <a:avLst>
              <a:gd name="adj" fmla="val 12452"/>
            </a:avLst>
          </a:prstGeom>
          <a:solidFill>
            <a:schemeClr val="tx1">
              <a:lumMod val="40000"/>
              <a:lumOff val="6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T</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rend Micro</a:t>
            </a:r>
            <a:r>
              <a:rPr kumimoji="1" lang="ja-JP" altLang="en-US"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P</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remium </a:t>
            </a: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S</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ervice</a:t>
            </a:r>
          </a:p>
          <a:p>
            <a:pPr lvl="0" defTabSz="914400" eaLnBrk="1" fontAlgn="auto" hangingPunct="1">
              <a:spcBef>
                <a:spcPts val="0"/>
              </a:spcBef>
              <a:spcAft>
                <a:spcPts val="0"/>
              </a:spcAft>
              <a:defRPr/>
            </a:pPr>
            <a:r>
              <a:rPr kumimoji="1" lang="en-US" altLang="ja-JP" sz="1400" b="1" kern="0" dirty="0">
                <a:solidFill>
                  <a:prstClr val="white"/>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for Enterprise</a:t>
            </a:r>
          </a:p>
          <a:p>
            <a:pPr lvl="0" defTabSz="914400" eaLnBrk="1" fontAlgn="auto" hangingPunct="1">
              <a:spcBef>
                <a:spcPts val="0"/>
              </a:spcBef>
              <a:spcAft>
                <a:spcPts val="0"/>
              </a:spcAft>
              <a:defRPr/>
            </a:pPr>
            <a:r>
              <a:rPr kumimoji="1" lang="en-US" altLang="ja-JP" sz="9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9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TPS</a:t>
            </a:r>
            <a:r>
              <a:rPr kumimoji="1" lang="en-US" altLang="ja-JP" sz="900" kern="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9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for Enterprise</a:t>
            </a:r>
            <a:r>
              <a:rPr kumimoji="1" lang="en-US" altLang="ja-JP" sz="900" kern="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1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角丸四角形 19"/>
          <p:cNvSpPr/>
          <p:nvPr/>
        </p:nvSpPr>
        <p:spPr>
          <a:xfrm>
            <a:off x="2954724" y="3854491"/>
            <a:ext cx="5610226" cy="1132743"/>
          </a:xfrm>
          <a:prstGeom prst="roundRect">
            <a:avLst>
              <a:gd name="adj" fmla="val 6274"/>
            </a:avLst>
          </a:prstGeom>
          <a:solidFill>
            <a:sysClr val="window" lastClr="FFFFFF">
              <a:lumMod val="85000"/>
            </a:sysClr>
          </a:solidFill>
          <a:ln w="25400" cap="flat" cmpd="sng" algn="ctr">
            <a:noFill/>
            <a:prstDash val="solid"/>
          </a:ln>
          <a:effectLst/>
        </p:spPr>
        <p:txBody>
          <a:bodyPr rtlCol="0" anchor="ctr" anchorCtr="0"/>
          <a:lstStyle/>
          <a:p>
            <a:pPr lvl="1" defTabSz="914400" eaLnBrk="1" fontAlgn="auto" hangingPunct="1">
              <a:spcBef>
                <a:spcPts val="0"/>
              </a:spcBef>
              <a:spcAft>
                <a:spcPts val="0"/>
              </a:spcAft>
            </a:pPr>
            <a:r>
              <a:rPr kumimoji="1" lang="ja-JP" altLang="en-US"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お客さまからのお問い合わせ内容に応じた専門性を有するカスタマーサービスエンジニアが、優先的なお問い合わせ対応を提供します。</a:t>
            </a:r>
          </a:p>
        </p:txBody>
      </p:sp>
      <p:sp>
        <p:nvSpPr>
          <p:cNvPr id="15" name="角丸四角形 14"/>
          <p:cNvSpPr/>
          <p:nvPr/>
        </p:nvSpPr>
        <p:spPr>
          <a:xfrm>
            <a:off x="574054" y="3854491"/>
            <a:ext cx="2772000" cy="1132743"/>
          </a:xfrm>
          <a:prstGeom prst="roundRect">
            <a:avLst>
              <a:gd name="adj" fmla="val 14661"/>
            </a:avLst>
          </a:prstGeom>
          <a:solidFill>
            <a:schemeClr val="tx1">
              <a:lumMod val="40000"/>
              <a:lumOff val="60000"/>
            </a:scheme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T</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rend Micro </a:t>
            </a: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P</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riority </a:t>
            </a: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R</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esponse </a:t>
            </a:r>
            <a:r>
              <a:rPr kumimoji="1" lang="en-US" altLang="ja-JP" sz="1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S</a:t>
            </a: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ervice </a:t>
            </a: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メイリオ" panose="020B0604030504040204" pitchFamily="50" charset="-128"/>
              </a:rPr>
              <a:t>for Enterprise </a:t>
            </a: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90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900" i="0" u="none" strike="noStrike" kern="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TPRS</a:t>
            </a:r>
            <a:r>
              <a:rPr kumimoji="1" lang="en-US" altLang="ja-JP" sz="900" i="0" u="none" strike="noStrike" kern="0" cap="none" spc="0" normalizeH="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 for Enterprise</a:t>
            </a:r>
            <a:r>
              <a:rPr kumimoji="1" lang="en-US" altLang="ja-JP" sz="90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100" i="0" u="none" strike="noStrike" kern="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タイトル 3"/>
          <p:cNvSpPr txBox="1">
            <a:spLocks/>
          </p:cNvSpPr>
          <p:nvPr/>
        </p:nvSpPr>
        <p:spPr bwMode="auto">
          <a:xfrm>
            <a:off x="257174" y="162519"/>
            <a:ext cx="8372475"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トレンドマイクロ</a:t>
            </a:r>
            <a:r>
              <a:rPr kumimoji="1" lang="ja-JP" altLang="en-US" sz="3000" dirty="0"/>
              <a:t>の</a:t>
            </a:r>
            <a:r>
              <a:rPr kumimoji="1" lang="ja-JP" altLang="en-US" sz="3000" dirty="0" smtClean="0"/>
              <a:t>法人向けサポートサービス</a:t>
            </a:r>
            <a:endParaRPr kumimoji="1" lang="ja-JP" altLang="en-US" sz="3000" dirty="0"/>
          </a:p>
        </p:txBody>
      </p:sp>
    </p:spTree>
    <p:extLst>
      <p:ext uri="{BB962C8B-B14F-4D97-AF65-F5344CB8AC3E}">
        <p14:creationId xmlns:p14="http://schemas.microsoft.com/office/powerpoint/2010/main" val="3561690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3"/>
          <p:cNvSpPr txBox="1">
            <a:spLocks/>
          </p:cNvSpPr>
          <p:nvPr/>
        </p:nvSpPr>
        <p:spPr bwMode="auto">
          <a:xfrm>
            <a:off x="257174" y="162519"/>
            <a:ext cx="8372475"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サポートサービスの比較</a:t>
            </a:r>
            <a:endParaRPr kumimoji="1" lang="ja-JP" altLang="en-US" sz="3000" dirty="0"/>
          </a:p>
        </p:txBody>
      </p:sp>
      <p:graphicFrame>
        <p:nvGraphicFramePr>
          <p:cNvPr id="11" name="表 10"/>
          <p:cNvGraphicFramePr>
            <a:graphicFrameLocks noGrp="1"/>
          </p:cNvGraphicFramePr>
          <p:nvPr>
            <p:extLst>
              <p:ext uri="{D42A27DB-BD31-4B8C-83A1-F6EECF244321}">
                <p14:modId xmlns:p14="http://schemas.microsoft.com/office/powerpoint/2010/main" val="1843454224"/>
              </p:ext>
            </p:extLst>
          </p:nvPr>
        </p:nvGraphicFramePr>
        <p:xfrm>
          <a:off x="295275" y="735149"/>
          <a:ext cx="8562974" cy="5175525"/>
        </p:xfrm>
        <a:graphic>
          <a:graphicData uri="http://schemas.openxmlformats.org/drawingml/2006/table">
            <a:tbl>
              <a:tblPr firstRow="1" bandRow="1"/>
              <a:tblGrid>
                <a:gridCol w="3962400"/>
                <a:gridCol w="1581150"/>
                <a:gridCol w="1514475"/>
                <a:gridCol w="1504949"/>
              </a:tblGrid>
              <a:tr h="223025">
                <a:tc rowSpan="2">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サポート内容</a:t>
                      </a:r>
                      <a:endParaRPr kumimoji="1" lang="ja-JP" altLang="en-US" sz="9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rowSpan="2">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スタンダード</a:t>
                      </a:r>
                      <a:endParaRPr kumimoji="1" lang="en-US" altLang="ja-JP" sz="10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サポート</a:t>
                      </a:r>
                      <a:endParaRPr kumimoji="1" lang="en-US" altLang="ja-JP" sz="10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8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b="0" dirty="0" smtClean="0">
                          <a:latin typeface="メイリオ" panose="020B0604030504040204" pitchFamily="50" charset="-128"/>
                          <a:ea typeface="メイリオ" panose="020B0604030504040204" pitchFamily="50" charset="-128"/>
                          <a:cs typeface="メイリオ" panose="020B0604030504040204" pitchFamily="50" charset="-128"/>
                        </a:rPr>
                        <a:t>ライセンス費に含む</a:t>
                      </a:r>
                      <a:r>
                        <a:rPr kumimoji="1" lang="en-US" altLang="ja-JP" sz="800" b="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有償サポートサービス</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7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solidFill>
                      <a:schemeClr val="tx1">
                        <a:lumMod val="50000"/>
                        <a:lumOff val="50000"/>
                      </a:schemeClr>
                    </a:solidFill>
                  </a:tcPr>
                </a:tc>
              </a:tr>
              <a:tr h="404745">
                <a:tc vMerge="1">
                  <a:txBody>
                    <a:bodyPr/>
                    <a:lstStyle/>
                    <a:p>
                      <a:endParaRPr kumimoji="1" lang="ja-JP" altLang="en-US" sz="7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T w="12700" cap="flat" cmpd="sng" algn="ctr">
                      <a:solidFill>
                        <a:schemeClr val="bg1"/>
                      </a:solidFill>
                      <a:prstDash val="solid"/>
                      <a:round/>
                      <a:headEnd type="none" w="med" len="med"/>
                      <a:tailEnd type="none" w="med" len="med"/>
                    </a:lnT>
                    <a:solidFill>
                      <a:schemeClr val="bg1">
                        <a:lumMod val="75000"/>
                      </a:schemeClr>
                    </a:solidFill>
                  </a:tcPr>
                </a:tc>
                <a:tc vMerge="1">
                  <a:txBody>
                    <a:bodyPr/>
                    <a:lstStyle/>
                    <a:p>
                      <a:pPr algn="ctr"/>
                      <a:endParaRPr kumimoji="1" lang="ja-JP" altLang="en-US" sz="7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T w="12700" cap="flat" cmpd="sng" algn="ctr">
                      <a:solidFill>
                        <a:schemeClr val="bg1"/>
                      </a:solidFill>
                      <a:prstDash val="solid"/>
                      <a:round/>
                      <a:headEnd type="none" w="med" len="med"/>
                      <a:tailEnd type="none" w="med" len="med"/>
                    </a:lnT>
                    <a:solidFill>
                      <a:schemeClr val="bg1">
                        <a:lumMod val="75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Trend Micro</a:t>
                      </a:r>
                    </a:p>
                    <a:p>
                      <a:pPr algn="ct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Priority</a:t>
                      </a:r>
                      <a:r>
                        <a:rPr kumimoji="1" lang="en-US" altLang="ja-JP" sz="900" b="0" baseline="0" dirty="0" smtClean="0">
                          <a:latin typeface="メイリオ" panose="020B0604030504040204" pitchFamily="50" charset="-128"/>
                          <a:ea typeface="メイリオ" panose="020B0604030504040204" pitchFamily="50" charset="-128"/>
                          <a:cs typeface="メイリオ" panose="020B0604030504040204" pitchFamily="50" charset="-128"/>
                        </a:rPr>
                        <a:t> Response Service for Enterprise</a:t>
                      </a:r>
                      <a:endParaRPr kumimoji="1" lang="ja-JP" altLang="en-US" sz="900" b="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Trend Micro</a:t>
                      </a:r>
                    </a:p>
                    <a:p>
                      <a:pPr algn="ct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Premium Service</a:t>
                      </a:r>
                    </a:p>
                    <a:p>
                      <a:pPr algn="ct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for Enterprise</a:t>
                      </a:r>
                      <a:endParaRPr kumimoji="1" lang="ja-JP" altLang="en-US" sz="9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ysClr val="window" lastClr="FFFFFF">
                        <a:lumMod val="75000"/>
                      </a:sysClr>
                    </a:solidFill>
                  </a:tcPr>
                </a:tc>
              </a:tr>
              <a:tr h="420479">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対応時間</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弊社営業日</a:t>
                      </a:r>
                      <a:endPar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9:00-17:30</a:t>
                      </a:r>
                    </a:p>
                    <a:p>
                      <a:pPr algn="ct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(12:00-13:00</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除く</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24</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時間</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365</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日</a:t>
                      </a:r>
                      <a:r>
                        <a:rPr kumimoji="1" lang="en-US" altLang="ja-JP" sz="900" baseline="30000" dirty="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900" baseline="300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24</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時間</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365</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日</a:t>
                      </a:r>
                      <a:r>
                        <a:rPr kumimoji="1" lang="en-US" altLang="ja-JP" sz="900" baseline="30000" dirty="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900" baseline="300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326076">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お客さまからのお問い合わせ内容に応じた専門性を有する</a:t>
                      </a:r>
                      <a:endPar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カスタマーサービスエンジニア</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(CSE)</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による対応</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コールセンター対応</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326076">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弊社製品の保守およびセキュリティ運用改善に関するアドバイスを行う</a:t>
                      </a:r>
                      <a:endPar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カスタマーサービスマネージャ</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(CSM)</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による対応</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760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付与チケット／インシデント数</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40</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80</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23025">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ご担当者さま・ご登録可能人数</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名</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名</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名</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費用</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弊社製品費用に含む</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別途有償</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別途有償</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弊社製品の保守運用に関する技術的なお問い合わせ対応</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u="sng" dirty="0" smtClean="0">
                          <a:latin typeface="メイリオ" panose="020B0604030504040204" pitchFamily="50" charset="-128"/>
                          <a:ea typeface="メイリオ" panose="020B0604030504040204" pitchFamily="50" charset="-128"/>
                          <a:cs typeface="メイリオ" panose="020B0604030504040204" pitchFamily="50" charset="-128"/>
                        </a:rPr>
                        <a:t>ウイルスの疑いがある検体に対する解析および情報提供</a:t>
                      </a:r>
                      <a:endParaRPr kumimoji="1" lang="ja-JP" altLang="en-US" sz="900" b="1" u="sng"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優先的なお問い合わせ対応</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弊社製品バージョンアップ時の支援</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弊社製品および最新脅威に関する情報提供</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弊社製品が生成する脅威レポートに関するお問い合わせ対応</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オリエンテーション</a:t>
                      </a:r>
                      <a:r>
                        <a:rPr kumimoji="1" lang="en-US" altLang="ja-JP" sz="900" baseline="300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（新規ご契約時）</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100" b="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ステータスミーティング</a:t>
                      </a:r>
                      <a:r>
                        <a:rPr kumimoji="1" lang="en-US" altLang="ja-JP" sz="900" baseline="300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回）</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100" b="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263140">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dirty="0" smtClean="0">
                          <a:latin typeface="メイリオ" panose="020B0604030504040204" pitchFamily="50" charset="-128"/>
                          <a:ea typeface="メイリオ" panose="020B0604030504040204" pitchFamily="50" charset="-128"/>
                          <a:cs typeface="メイリオ" panose="020B0604030504040204" pitchFamily="50" charset="-128"/>
                        </a:rPr>
                        <a:t>オンサイト対応</a:t>
                      </a:r>
                      <a:r>
                        <a:rPr kumimoji="1" lang="en-US" altLang="ja-JP" sz="900" baseline="30000" dirty="0" smtClean="0">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900" baseline="30000" dirty="0">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C0504D">
                        <a:lumMod val="20000"/>
                        <a:lumOff val="80000"/>
                      </a:srgb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kumimoji="1" lang="en-US" altLang="ja-JP" sz="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100" b="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bl>
          </a:graphicData>
        </a:graphic>
      </p:graphicFrame>
      <p:sp>
        <p:nvSpPr>
          <p:cNvPr id="18" name="テキスト ボックス 17"/>
          <p:cNvSpPr txBox="1"/>
          <p:nvPr/>
        </p:nvSpPr>
        <p:spPr>
          <a:xfrm>
            <a:off x="207037" y="5890051"/>
            <a:ext cx="8870288" cy="630942"/>
          </a:xfrm>
          <a:prstGeom prst="rect">
            <a:avLst/>
          </a:prstGeom>
          <a:noFill/>
        </p:spPr>
        <p:txBody>
          <a:bodyPr wrap="square" rtlCol="0">
            <a:spAutoFit/>
          </a:bodyPr>
          <a:lstStyle/>
          <a:p>
            <a:pPr defTabSz="914400" eaLnBrk="1" fontAlgn="auto" hangingPunct="1">
              <a:spcBef>
                <a:spcPts val="0"/>
              </a:spcBef>
              <a:spcAft>
                <a:spcPts val="0"/>
              </a:spcAft>
            </a:pP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 </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お問い合わせ</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の重要度に応じて、弊社営業時間内での対応とさせていただく場合がございます。詳細は、各有償サポートサービスのサービスガイドブックにてご確認ください。</a:t>
            </a:r>
            <a:endPar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pP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 </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オリエンテーション、ステータスミーティングおよびオンサイト対応は</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、弊社営業日</a:t>
            </a:r>
            <a:r>
              <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9:00-17:00</a:t>
            </a:r>
            <a:r>
              <a:rPr kumimoji="1" lang="ja-JP" altLang="en-US" sz="700" dirty="0" err="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での</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対応となります。</a:t>
            </a:r>
            <a:endPar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8000" indent="-108000" defTabSz="914400" eaLnBrk="1" fontAlgn="auto" hangingPunct="1">
              <a:spcBef>
                <a:spcPts val="0"/>
              </a:spcBef>
              <a:spcAft>
                <a:spcPts val="0"/>
              </a:spcAft>
              <a:buFont typeface="メイリオ" panose="020B0604030504040204" pitchFamily="50" charset="-128"/>
              <a:buChar char="※"/>
            </a:pP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表中</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a:t>
            </a:r>
            <a:r>
              <a:rPr kumimoji="1" lang="ja-JP" altLang="en-US" sz="7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」は、サポートサービス提供の有無およびサービスレベルを表します。（「</a:t>
            </a:r>
            <a:r>
              <a:rPr kumimoji="1" lang="ja-JP" altLang="en-US" sz="700" dirty="0">
                <a:solidFill>
                  <a:srgbClr val="FF3399"/>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」の数が多いほど、より充実したサービスが提供されます。</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8000" indent="-108000" defTabSz="914400" eaLnBrk="1" fontAlgn="auto" hangingPunct="1">
              <a:spcBef>
                <a:spcPts val="0"/>
              </a:spcBef>
              <a:spcAft>
                <a:spcPts val="0"/>
              </a:spcAft>
              <a:buFont typeface="メイリオ" panose="020B0604030504040204" pitchFamily="50" charset="-128"/>
              <a:buChar char="※"/>
            </a:pP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Trend Micro Priority Response Service for Enterprise </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および </a:t>
            </a:r>
            <a:r>
              <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Trend </a:t>
            </a: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Micro Premium Service for Enterprise </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のサポート</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対象</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製品は、</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右記</a:t>
            </a: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URL</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ご参照ください</a:t>
            </a: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http</a:t>
            </a:r>
            <a:r>
              <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://www.go-tm.jp/tps-tprs-products</a:t>
            </a:r>
            <a:r>
              <a:rPr kumimoji="1" lang="en-US" altLang="ja-JP"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a:t>
            </a:r>
            <a:endPar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8000" indent="-108000" defTabSz="914400" eaLnBrk="1" fontAlgn="auto" hangingPunct="1">
              <a:spcBef>
                <a:spcPts val="0"/>
              </a:spcBef>
              <a:spcAft>
                <a:spcPts val="0"/>
              </a:spcAft>
              <a:buFont typeface="メイリオ" panose="020B0604030504040204" pitchFamily="50" charset="-128"/>
              <a:buChar char="※"/>
            </a:pPr>
            <a:r>
              <a:rPr kumimoji="1" lang="ja-JP" altLang="en-US" sz="7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上記</a:t>
            </a:r>
            <a:r>
              <a:rPr kumimoji="1"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サポートサービスは、エンドユーザー様向けに提供されます。パートナー様向けサポートサービスは別途ご用意しておりますので、詳細はお問い合わせください。</a:t>
            </a:r>
            <a:endParaRPr kumimoji="1" lang="en-US" altLang="ja-JP"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74356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角丸四角形 73"/>
          <p:cNvSpPr/>
          <p:nvPr/>
        </p:nvSpPr>
        <p:spPr>
          <a:xfrm>
            <a:off x="5105263" y="4791341"/>
            <a:ext cx="3802207" cy="342000"/>
          </a:xfrm>
          <a:prstGeom prst="roundRect">
            <a:avLst/>
          </a:prstGeom>
          <a:no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ja-JP" altLang="en-US" sz="900" dirty="0">
                <a:solidFill>
                  <a:schemeClr val="tx1"/>
                </a:solidFill>
              </a:rPr>
              <a:t>お客さまからのお問い合わせ内容に応じた専門性を有するカスタマーサービスエンジニア</a:t>
            </a:r>
            <a:r>
              <a:rPr kumimoji="1" lang="en-US" altLang="ja-JP" sz="900" dirty="0">
                <a:solidFill>
                  <a:schemeClr val="tx1"/>
                </a:solidFill>
              </a:rPr>
              <a:t>(CSE)</a:t>
            </a:r>
            <a:r>
              <a:rPr kumimoji="1" lang="ja-JP" altLang="en-US" sz="900" dirty="0">
                <a:solidFill>
                  <a:schemeClr val="tx1"/>
                </a:solidFill>
              </a:rPr>
              <a:t>による保守運用サポート対応</a:t>
            </a:r>
          </a:p>
        </p:txBody>
      </p:sp>
      <p:sp>
        <p:nvSpPr>
          <p:cNvPr id="78" name="角丸四角形 77"/>
          <p:cNvSpPr/>
          <p:nvPr/>
        </p:nvSpPr>
        <p:spPr>
          <a:xfrm>
            <a:off x="5105263" y="5179909"/>
            <a:ext cx="3802207" cy="342000"/>
          </a:xfrm>
          <a:prstGeom prst="roundRect">
            <a:avLst/>
          </a:prstGeom>
          <a:no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ja-JP" altLang="en-US" sz="900" dirty="0">
                <a:solidFill>
                  <a:schemeClr val="tx1"/>
                </a:solidFill>
              </a:rPr>
              <a:t>サービス提供体制を</a:t>
            </a:r>
            <a:r>
              <a:rPr kumimoji="1" lang="ja-JP" altLang="en-US" sz="900" dirty="0" smtClean="0">
                <a:solidFill>
                  <a:schemeClr val="tx1"/>
                </a:solidFill>
              </a:rPr>
              <a:t>見直すことで実現した、お求めやすい価格体系</a:t>
            </a:r>
            <a:endParaRPr kumimoji="1" lang="ja-JP" altLang="en-US" sz="900" dirty="0">
              <a:solidFill>
                <a:schemeClr val="tx1"/>
              </a:solidFill>
            </a:endParaRPr>
          </a:p>
        </p:txBody>
      </p:sp>
      <p:sp>
        <p:nvSpPr>
          <p:cNvPr id="79" name="角丸四角形 78"/>
          <p:cNvSpPr/>
          <p:nvPr/>
        </p:nvSpPr>
        <p:spPr>
          <a:xfrm>
            <a:off x="5105263" y="5585764"/>
            <a:ext cx="3802207" cy="342000"/>
          </a:xfrm>
          <a:prstGeom prst="roundRect">
            <a:avLst/>
          </a:prstGeom>
          <a:no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ja-JP" altLang="en-US" sz="900" dirty="0" smtClean="0">
                <a:solidFill>
                  <a:schemeClr val="tx1"/>
                </a:solidFill>
              </a:rPr>
              <a:t>迅速な検体</a:t>
            </a:r>
            <a:r>
              <a:rPr kumimoji="1" lang="ja-JP" altLang="en-US" sz="900" dirty="0">
                <a:solidFill>
                  <a:schemeClr val="tx1"/>
                </a:solidFill>
              </a:rPr>
              <a:t>解析・ウイルス情報提供</a:t>
            </a:r>
          </a:p>
        </p:txBody>
      </p:sp>
      <p:sp>
        <p:nvSpPr>
          <p:cNvPr id="73" name="角丸四角形 72"/>
          <p:cNvSpPr/>
          <p:nvPr/>
        </p:nvSpPr>
        <p:spPr>
          <a:xfrm>
            <a:off x="665018" y="5984398"/>
            <a:ext cx="3802207" cy="342000"/>
          </a:xfrm>
          <a:prstGeom prst="roundRect">
            <a:avLst/>
          </a:prstGeom>
          <a:noFill/>
          <a:ln w="3175">
            <a:solidFill>
              <a:srgbClr val="FF6600"/>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en-US" altLang="ja-JP" sz="900" b="1" dirty="0" smtClean="0">
                <a:solidFill>
                  <a:srgbClr val="FF0000"/>
                </a:solidFill>
              </a:rPr>
              <a:t>SLA</a:t>
            </a:r>
            <a:r>
              <a:rPr kumimoji="1" lang="ja-JP" altLang="en-US" sz="900" b="1" dirty="0" smtClean="0">
                <a:solidFill>
                  <a:srgbClr val="FF0000"/>
                </a:solidFill>
              </a:rPr>
              <a:t>に基づく迅速な検体解析やウイルス情報提供だけでなく、インシデント</a:t>
            </a:r>
            <a:r>
              <a:rPr kumimoji="1" lang="ja-JP" altLang="en-US" sz="900" b="1" dirty="0">
                <a:solidFill>
                  <a:srgbClr val="FF0000"/>
                </a:solidFill>
              </a:rPr>
              <a:t>時</a:t>
            </a:r>
            <a:r>
              <a:rPr kumimoji="1" lang="ja-JP" altLang="en-US" sz="900" b="1" dirty="0" smtClean="0">
                <a:solidFill>
                  <a:srgbClr val="FF0000"/>
                </a:solidFill>
              </a:rPr>
              <a:t>は専門家</a:t>
            </a:r>
            <a:r>
              <a:rPr kumimoji="1" lang="ja-JP" altLang="en-US" sz="900" b="1" dirty="0">
                <a:solidFill>
                  <a:srgbClr val="FF0000"/>
                </a:solidFill>
              </a:rPr>
              <a:t>による的確かつ迅速な初動対応支援が</a:t>
            </a:r>
            <a:r>
              <a:rPr kumimoji="1" lang="ja-JP" altLang="en-US" sz="900" b="1" dirty="0" smtClean="0">
                <a:solidFill>
                  <a:srgbClr val="FF0000"/>
                </a:solidFill>
              </a:rPr>
              <a:t>可能</a:t>
            </a:r>
            <a:endParaRPr kumimoji="1" lang="ja-JP" altLang="en-US" sz="900" b="1" dirty="0">
              <a:solidFill>
                <a:srgbClr val="FF0000"/>
              </a:solidFill>
            </a:endParaRPr>
          </a:p>
        </p:txBody>
      </p:sp>
      <p:sp>
        <p:nvSpPr>
          <p:cNvPr id="72" name="角丸四角形 71"/>
          <p:cNvSpPr/>
          <p:nvPr/>
        </p:nvSpPr>
        <p:spPr>
          <a:xfrm>
            <a:off x="665018" y="5578543"/>
            <a:ext cx="3802207" cy="342000"/>
          </a:xfrm>
          <a:prstGeom prst="roundRect">
            <a:avLst/>
          </a:prstGeom>
          <a:noFill/>
          <a:ln w="3175">
            <a:solidFill>
              <a:srgbClr val="FF6600"/>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ja-JP" altLang="en-US" sz="900" dirty="0">
                <a:solidFill>
                  <a:schemeClr val="tx1"/>
                </a:solidFill>
              </a:rPr>
              <a:t>弊社製品の保守およびセキュリティ運用改善に関するアドバイスを</a:t>
            </a:r>
            <a:r>
              <a:rPr kumimoji="1" lang="ja-JP" altLang="en-US" sz="900" dirty="0" smtClean="0">
                <a:solidFill>
                  <a:schemeClr val="tx1"/>
                </a:solidFill>
              </a:rPr>
              <a:t>行うカスタマーサービスマネージャ</a:t>
            </a:r>
            <a:r>
              <a:rPr kumimoji="1" lang="en-US" altLang="ja-JP" sz="900" dirty="0">
                <a:solidFill>
                  <a:schemeClr val="tx1"/>
                </a:solidFill>
              </a:rPr>
              <a:t>(CSM)</a:t>
            </a:r>
            <a:r>
              <a:rPr kumimoji="1" lang="ja-JP" altLang="en-US" sz="900" dirty="0">
                <a:solidFill>
                  <a:schemeClr val="tx1"/>
                </a:solidFill>
              </a:rPr>
              <a:t>に</a:t>
            </a:r>
            <a:r>
              <a:rPr kumimoji="1" lang="ja-JP" altLang="en-US" sz="900" dirty="0" smtClean="0">
                <a:solidFill>
                  <a:schemeClr val="tx1"/>
                </a:solidFill>
              </a:rPr>
              <a:t>よる対応</a:t>
            </a:r>
            <a:endParaRPr kumimoji="1" lang="ja-JP" altLang="en-US" sz="900" dirty="0">
              <a:solidFill>
                <a:schemeClr val="tx1"/>
              </a:solidFill>
            </a:endParaRPr>
          </a:p>
        </p:txBody>
      </p:sp>
      <p:sp>
        <p:nvSpPr>
          <p:cNvPr id="9" name="角丸四角形 8"/>
          <p:cNvSpPr/>
          <p:nvPr/>
        </p:nvSpPr>
        <p:spPr>
          <a:xfrm>
            <a:off x="665018" y="5189975"/>
            <a:ext cx="3802207" cy="342000"/>
          </a:xfrm>
          <a:prstGeom prst="roundRect">
            <a:avLst/>
          </a:prstGeom>
          <a:noFill/>
          <a:ln w="3175">
            <a:solidFill>
              <a:srgbClr val="FF6600"/>
            </a:solidFill>
          </a:ln>
          <a:effectLst/>
        </p:spPr>
        <p:style>
          <a:lnRef idx="1">
            <a:schemeClr val="accent1"/>
          </a:lnRef>
          <a:fillRef idx="3">
            <a:schemeClr val="accent1"/>
          </a:fillRef>
          <a:effectRef idx="2">
            <a:schemeClr val="accent1"/>
          </a:effectRef>
          <a:fontRef idx="minor">
            <a:schemeClr val="lt1"/>
          </a:fontRef>
        </p:style>
        <p:txBody>
          <a:bodyPr rIns="36000" rtlCol="0" anchor="ctr"/>
          <a:lstStyle/>
          <a:p>
            <a:pPr marL="144000" lvl="1"/>
            <a:r>
              <a:rPr kumimoji="1" lang="ja-JP" altLang="en-US" sz="900" dirty="0">
                <a:solidFill>
                  <a:schemeClr val="tx1"/>
                </a:solidFill>
              </a:rPr>
              <a:t>お客さまからのお問い合わせ内容に応じた専門性を</a:t>
            </a:r>
            <a:r>
              <a:rPr kumimoji="1" lang="ja-JP" altLang="en-US" sz="900" dirty="0" smtClean="0">
                <a:solidFill>
                  <a:schemeClr val="tx1"/>
                </a:solidFill>
              </a:rPr>
              <a:t>有するカスタマーサービスエンジニア</a:t>
            </a:r>
            <a:r>
              <a:rPr kumimoji="1" lang="en-US" altLang="ja-JP" sz="900" dirty="0">
                <a:solidFill>
                  <a:schemeClr val="tx1"/>
                </a:solidFill>
              </a:rPr>
              <a:t>(CSE)</a:t>
            </a:r>
            <a:r>
              <a:rPr kumimoji="1" lang="ja-JP" altLang="en-US" sz="900" dirty="0">
                <a:solidFill>
                  <a:schemeClr val="tx1"/>
                </a:solidFill>
              </a:rPr>
              <a:t>に</a:t>
            </a:r>
            <a:r>
              <a:rPr kumimoji="1" lang="ja-JP" altLang="en-US" sz="900" dirty="0" smtClean="0">
                <a:solidFill>
                  <a:schemeClr val="tx1"/>
                </a:solidFill>
              </a:rPr>
              <a:t>よる保守運用サポート対応</a:t>
            </a:r>
            <a:endParaRPr kumimoji="1" lang="ja-JP" altLang="en-US" sz="900" dirty="0">
              <a:solidFill>
                <a:schemeClr val="tx1"/>
              </a:solidFill>
            </a:endParaRPr>
          </a:p>
        </p:txBody>
      </p:sp>
      <p:sp>
        <p:nvSpPr>
          <p:cNvPr id="22"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en-US" altLang="ja-JP" sz="3000" dirty="0" smtClean="0"/>
              <a:t>TPS for Enterprise / TPRS for Enterprise</a:t>
            </a:r>
            <a:r>
              <a:rPr kumimoji="1" lang="ja-JP" altLang="en-US" sz="3000" dirty="0" smtClean="0"/>
              <a:t>とは？</a:t>
            </a:r>
            <a:endParaRPr kumimoji="1" lang="en-US" altLang="ja-JP" sz="3000" dirty="0"/>
          </a:p>
        </p:txBody>
      </p:sp>
      <p:sp>
        <p:nvSpPr>
          <p:cNvPr id="31" name="角丸四角形 30"/>
          <p:cNvSpPr/>
          <p:nvPr/>
        </p:nvSpPr>
        <p:spPr>
          <a:xfrm>
            <a:off x="257174" y="2664789"/>
            <a:ext cx="4210051" cy="2456816"/>
          </a:xfrm>
          <a:prstGeom prst="roundRect">
            <a:avLst>
              <a:gd name="adj" fmla="val 5080"/>
            </a:avLst>
          </a:prstGeom>
          <a:solidFill>
            <a:srgbClr val="FF6600"/>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b" anchorCtr="0" forceAA="0" compatLnSpc="1">
            <a:prstTxWarp prst="textNoShape">
              <a:avLst/>
            </a:prstTxWarp>
            <a:noAutofit/>
          </a:bodyPr>
          <a:lstStyle/>
          <a:p>
            <a:pPr algn="ctr">
              <a:spcAft>
                <a:spcPts val="0"/>
              </a:spcAft>
            </a:pPr>
            <a:r>
              <a:rPr lang="en-US" sz="1050" b="1" kern="1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Trend Micro </a:t>
            </a:r>
            <a:r>
              <a:rPr lang="en-US" sz="1050" b="1" kern="1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Premium </a:t>
            </a:r>
            <a:r>
              <a:rPr lang="en-US" sz="1050"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Service </a:t>
            </a:r>
            <a:r>
              <a:rPr lang="en-US" sz="1050" b="1" kern="1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for Enterprise</a:t>
            </a:r>
            <a:endParaRPr lang="ja-JP" sz="12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角丸四角形 32"/>
          <p:cNvSpPr/>
          <p:nvPr/>
        </p:nvSpPr>
        <p:spPr>
          <a:xfrm>
            <a:off x="323849" y="2728289"/>
            <a:ext cx="4068000" cy="2155190"/>
          </a:xfrm>
          <a:prstGeom prst="roundRect">
            <a:avLst>
              <a:gd name="adj" fmla="val 5080"/>
            </a:avLst>
          </a:prstGeom>
          <a:solidFill>
            <a:schemeClr val="accent2">
              <a:lumMod val="20000"/>
              <a:lumOff val="8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b" anchorCtr="0" forceAA="0" compatLnSpc="1">
            <a:prstTxWarp prst="textNoShape">
              <a:avLst/>
            </a:prstTxWarp>
            <a:noAutofit/>
          </a:bodyPr>
          <a:lstStyle/>
          <a:p>
            <a:pPr algn="ctr">
              <a:spcAft>
                <a:spcPts val="0"/>
              </a:spcAft>
            </a:pPr>
            <a:r>
              <a:rPr lang="en-US" sz="12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 </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角丸四角形 33"/>
          <p:cNvSpPr/>
          <p:nvPr/>
        </p:nvSpPr>
        <p:spPr>
          <a:xfrm>
            <a:off x="390525" y="3030549"/>
            <a:ext cx="3924300" cy="624266"/>
          </a:xfrm>
          <a:prstGeom prst="roundRect">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ctr" anchorCtr="0" forceAA="0" compatLnSpc="1">
            <a:prstTxWarp prst="textNoShape">
              <a:avLst/>
            </a:prstTxWarp>
            <a:noAutofit/>
          </a:bodyPr>
          <a:lstStyle/>
          <a:p>
            <a:pPr algn="l">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当社</a:t>
            </a:r>
            <a:r>
              <a:rPr 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製品</a:t>
            </a:r>
            <a:endParaRPr lang="en-US" alt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l">
              <a:spcAft>
                <a:spcPts val="0"/>
              </a:spcAft>
            </a:pPr>
            <a:r>
              <a:rPr 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関連</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角丸四角形 34"/>
          <p:cNvSpPr/>
          <p:nvPr/>
        </p:nvSpPr>
        <p:spPr>
          <a:xfrm>
            <a:off x="390525" y="3692218"/>
            <a:ext cx="3924300" cy="615327"/>
          </a:xfrm>
          <a:prstGeom prst="roundRect">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ctr" anchorCtr="0" forceAA="0" compatLnSpc="1">
            <a:prstTxWarp prst="textNoShape">
              <a:avLst/>
            </a:prstTxWarp>
            <a:noAutofit/>
          </a:bodyPr>
          <a:lstStyle/>
          <a:p>
            <a:pPr algn="l">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脅威関連</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937708" y="2787979"/>
            <a:ext cx="1636590" cy="1609726"/>
          </a:xfrm>
          <a:prstGeom prst="roundRect">
            <a:avLst>
              <a:gd name="adj" fmla="val 7576"/>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6800" rIns="91440" bIns="45720" numCol="1" spcCol="0" rtlCol="0" fromWordArt="0" anchor="t" anchorCtr="0" forceAA="0" compatLnSpc="1">
            <a:prstTxWarp prst="textNoShape">
              <a:avLst/>
            </a:prstTxWarp>
            <a:noAutofit/>
          </a:bodyPr>
          <a:lstStyle/>
          <a:p>
            <a:pPr algn="ctr">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プロアクティブ サービス</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2606129" y="2787979"/>
            <a:ext cx="1642021" cy="1609726"/>
          </a:xfrm>
          <a:prstGeom prst="roundRect">
            <a:avLst>
              <a:gd name="adj" fmla="val 7576"/>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6800" rIns="91440" bIns="45720" numCol="1" spcCol="0" rtlCol="0" fromWordArt="0" anchor="t" anchorCtr="0" forceAA="0" compatLnSpc="1">
            <a:prstTxWarp prst="textNoShape">
              <a:avLst/>
            </a:prstTxWarp>
            <a:noAutofit/>
          </a:bodyPr>
          <a:lstStyle/>
          <a:p>
            <a:pPr algn="ctr">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レスポンス サービス</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角丸四角形 37"/>
          <p:cNvSpPr/>
          <p:nvPr/>
        </p:nvSpPr>
        <p:spPr>
          <a:xfrm>
            <a:off x="999967" y="3106749"/>
            <a:ext cx="1512000" cy="479577"/>
          </a:xfrm>
          <a:prstGeom prst="roundRect">
            <a:avLst>
              <a:gd name="adj" fmla="val 15391"/>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当社製品を効果的</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200"/>
              </a:lnSpc>
              <a:spcAft>
                <a:spcPts val="0"/>
              </a:spcAft>
            </a:pP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活用</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するための技術支援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角丸四角形 38"/>
          <p:cNvSpPr/>
          <p:nvPr/>
        </p:nvSpPr>
        <p:spPr>
          <a:xfrm>
            <a:off x="999967" y="3739844"/>
            <a:ext cx="1512000" cy="472451"/>
          </a:xfrm>
          <a:prstGeom prst="roundRect">
            <a:avLst>
              <a:gd name="adj" fmla="val 15391"/>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最新脅威に備えた対策</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強化</a:t>
            </a:r>
            <a:endParaRPr lang="en-US" alt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200"/>
              </a:lnSpc>
              <a:spcAft>
                <a:spcPts val="0"/>
              </a:spcAft>
            </a:pP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を</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行う為の技術支援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角丸四角形 39"/>
          <p:cNvSpPr/>
          <p:nvPr/>
        </p:nvSpPr>
        <p:spPr>
          <a:xfrm>
            <a:off x="2661544" y="3097224"/>
            <a:ext cx="1512000" cy="479577"/>
          </a:xfrm>
          <a:prstGeom prst="roundRect">
            <a:avLst>
              <a:gd name="adj" fmla="val 15391"/>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当社製品の保守運用</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1200"/>
              </a:lnSpc>
              <a:spcAft>
                <a:spcPts val="0"/>
              </a:spcAft>
            </a:pP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対する</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角丸四角形 40"/>
          <p:cNvSpPr/>
          <p:nvPr/>
        </p:nvSpPr>
        <p:spPr>
          <a:xfrm>
            <a:off x="2661544" y="3748734"/>
            <a:ext cx="1512000" cy="472451"/>
          </a:xfrm>
          <a:prstGeom prst="roundRect">
            <a:avLst>
              <a:gd name="adj" fmla="val 15391"/>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altLang="en-US" sz="900" b="1" kern="100" dirty="0">
                <a:latin typeface="メイリオ" panose="020B0604030504040204" pitchFamily="50" charset="-128"/>
                <a:ea typeface="メイリオ" panose="020B0604030504040204" pitchFamily="50" charset="-128"/>
                <a:cs typeface="メイリオ" panose="020B0604030504040204" pitchFamily="50" charset="-128"/>
              </a:rPr>
              <a:t>脅威</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関連</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のお問い合わせに対する技術支援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角丸四角形 41"/>
          <p:cNvSpPr/>
          <p:nvPr/>
        </p:nvSpPr>
        <p:spPr>
          <a:xfrm>
            <a:off x="999967" y="4457394"/>
            <a:ext cx="3173577" cy="352022"/>
          </a:xfrm>
          <a:prstGeom prst="roundRect">
            <a:avLst>
              <a:gd name="adj" fmla="val 15391"/>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ctr">
              <a:lnSpc>
                <a:spcPts val="1200"/>
              </a:lnSpc>
              <a:spcAft>
                <a:spcPts val="0"/>
              </a:spcAft>
            </a:pP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アカウントマネジメント</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角丸四角形 53"/>
          <p:cNvSpPr/>
          <p:nvPr/>
        </p:nvSpPr>
        <p:spPr>
          <a:xfrm>
            <a:off x="4697418" y="2664789"/>
            <a:ext cx="4210051" cy="2056765"/>
          </a:xfrm>
          <a:prstGeom prst="roundRect">
            <a:avLst>
              <a:gd name="adj" fmla="val 5080"/>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b" anchorCtr="0" forceAA="0" compatLnSpc="1">
            <a:prstTxWarp prst="textNoShape">
              <a:avLst/>
            </a:prstTxWarp>
            <a:noAutofit/>
          </a:bodyPr>
          <a:lstStyle/>
          <a:p>
            <a:pPr algn="ctr">
              <a:spcAft>
                <a:spcPts val="0"/>
              </a:spcAft>
            </a:pPr>
            <a:r>
              <a:rPr lang="en-US" sz="1050" b="1" kern="100"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Trend Micro </a:t>
            </a:r>
            <a:r>
              <a:rPr lang="en-US" sz="1050" b="1" kern="1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Priority Response Service </a:t>
            </a:r>
            <a:r>
              <a:rPr lang="en-US" sz="1050" b="1" kern="100"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for Enterprise</a:t>
            </a:r>
            <a:endParaRPr lang="ja-JP" sz="1200" kern="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角丸四角形 54"/>
          <p:cNvSpPr/>
          <p:nvPr/>
        </p:nvSpPr>
        <p:spPr>
          <a:xfrm>
            <a:off x="4764093" y="2728289"/>
            <a:ext cx="4068000" cy="1729105"/>
          </a:xfrm>
          <a:prstGeom prst="roundRect">
            <a:avLst>
              <a:gd name="adj" fmla="val 5080"/>
            </a:avLst>
          </a:prstGeom>
          <a:solidFill>
            <a:schemeClr val="bg1">
              <a:lumMod val="8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0" numCol="1" spcCol="0" rtlCol="0" fromWordArt="0" anchor="b" anchorCtr="0" forceAA="0" compatLnSpc="1">
            <a:prstTxWarp prst="textNoShape">
              <a:avLst/>
            </a:prstTxWarp>
            <a:noAutofit/>
          </a:bodyPr>
          <a:lstStyle/>
          <a:p>
            <a:pPr algn="ctr">
              <a:spcAft>
                <a:spcPts val="0"/>
              </a:spcAft>
            </a:pPr>
            <a:r>
              <a:rPr lang="en-US" sz="12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 </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角丸四角形 55"/>
          <p:cNvSpPr/>
          <p:nvPr/>
        </p:nvSpPr>
        <p:spPr>
          <a:xfrm>
            <a:off x="4830769" y="3030549"/>
            <a:ext cx="3924300" cy="624266"/>
          </a:xfrm>
          <a:prstGeom prst="roundRect">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ctr" anchorCtr="0" forceAA="0" compatLnSpc="1">
            <a:prstTxWarp prst="textNoShape">
              <a:avLst/>
            </a:prstTxWarp>
            <a:noAutofit/>
          </a:bodyPr>
          <a:lstStyle/>
          <a:p>
            <a:pPr algn="l">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当社</a:t>
            </a:r>
            <a:r>
              <a:rPr 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製品</a:t>
            </a:r>
            <a:endParaRPr lang="en-US" alt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l">
              <a:spcAft>
                <a:spcPts val="0"/>
              </a:spcAft>
            </a:pPr>
            <a:r>
              <a:rPr lang="ja-JP" sz="900" b="1" kern="100"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関連</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角丸四角形 56"/>
          <p:cNvSpPr/>
          <p:nvPr/>
        </p:nvSpPr>
        <p:spPr>
          <a:xfrm>
            <a:off x="4830769" y="3692218"/>
            <a:ext cx="3924300" cy="615327"/>
          </a:xfrm>
          <a:prstGeom prst="roundRect">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45720" rIns="36000" bIns="45720" numCol="1" spcCol="0" rtlCol="0" fromWordArt="0" anchor="ctr" anchorCtr="0" forceAA="0" compatLnSpc="1">
            <a:prstTxWarp prst="textNoShape">
              <a:avLst/>
            </a:prstTxWarp>
            <a:noAutofit/>
          </a:bodyPr>
          <a:lstStyle/>
          <a:p>
            <a:pPr algn="l">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脅威関連</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角丸四角形 58"/>
          <p:cNvSpPr/>
          <p:nvPr/>
        </p:nvSpPr>
        <p:spPr>
          <a:xfrm>
            <a:off x="5381625" y="2787979"/>
            <a:ext cx="3306769" cy="1609726"/>
          </a:xfrm>
          <a:prstGeom prst="roundRect">
            <a:avLst>
              <a:gd name="adj" fmla="val 7576"/>
            </a:avLst>
          </a:prstGeom>
          <a:solidFill>
            <a:schemeClr val="bg1">
              <a:alpha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6800" rIns="91440" bIns="45720" numCol="1" spcCol="0" rtlCol="0" fromWordArt="0" anchor="t" anchorCtr="0" forceAA="0" compatLnSpc="1">
            <a:prstTxWarp prst="textNoShape">
              <a:avLst/>
            </a:prstTxWarp>
            <a:noAutofit/>
          </a:bodyPr>
          <a:lstStyle/>
          <a:p>
            <a:pPr algn="ctr">
              <a:spcAft>
                <a:spcPts val="0"/>
              </a:spcAft>
            </a:pPr>
            <a:r>
              <a:rPr lang="ja-JP" sz="900" b="1" kern="100"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レスポンス サービス</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角丸四角形 61"/>
          <p:cNvSpPr/>
          <p:nvPr/>
        </p:nvSpPr>
        <p:spPr>
          <a:xfrm>
            <a:off x="5457825" y="3097224"/>
            <a:ext cx="3155963" cy="479577"/>
          </a:xfrm>
          <a:prstGeom prst="roundRect">
            <a:avLst>
              <a:gd name="adj" fmla="val 15391"/>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当社製品の保守運用</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に対する</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角丸四角形 62"/>
          <p:cNvSpPr/>
          <p:nvPr/>
        </p:nvSpPr>
        <p:spPr>
          <a:xfrm>
            <a:off x="5457825" y="3748734"/>
            <a:ext cx="3155963" cy="472451"/>
          </a:xfrm>
          <a:prstGeom prst="roundRect">
            <a:avLst>
              <a:gd name="adj" fmla="val 15391"/>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6000" tIns="0" rIns="36000" bIns="36000" numCol="1" spcCol="0" rtlCol="0" fromWordArt="0" anchor="ctr" anchorCtr="0" forceAA="0" compatLnSpc="1">
            <a:prstTxWarp prst="textNoShape">
              <a:avLst/>
            </a:prstTxWarp>
            <a:noAutofit/>
          </a:bodyPr>
          <a:lstStyle/>
          <a:p>
            <a:pPr algn="ctr">
              <a:lnSpc>
                <a:spcPts val="1200"/>
              </a:lnSpc>
              <a:spcAft>
                <a:spcPts val="0"/>
              </a:spcAft>
            </a:pPr>
            <a:r>
              <a:rPr lang="ja-JP" altLang="en-US" sz="900" b="1" kern="100" dirty="0">
                <a:latin typeface="メイリオ" panose="020B0604030504040204" pitchFamily="50" charset="-128"/>
                <a:ea typeface="メイリオ" panose="020B0604030504040204" pitchFamily="50" charset="-128"/>
                <a:cs typeface="メイリオ" panose="020B0604030504040204" pitchFamily="50" charset="-128"/>
              </a:rPr>
              <a:t>脅威</a:t>
            </a:r>
            <a:r>
              <a:rPr lang="ja-JP" sz="9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関連</a:t>
            </a:r>
            <a:r>
              <a:rPr lang="ja-JP" sz="900" b="1" kern="100" dirty="0">
                <a:effectLst/>
                <a:latin typeface="メイリオ" panose="020B0604030504040204" pitchFamily="50" charset="-128"/>
                <a:ea typeface="メイリオ" panose="020B0604030504040204" pitchFamily="50" charset="-128"/>
                <a:cs typeface="メイリオ" panose="020B0604030504040204" pitchFamily="50" charset="-128"/>
              </a:rPr>
              <a:t>のお問い合わせに対する技術支援</a:t>
            </a:r>
            <a:endParaRPr lang="ja-JP" sz="1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4174963857"/>
              </p:ext>
            </p:extLst>
          </p:nvPr>
        </p:nvGraphicFramePr>
        <p:xfrm>
          <a:off x="276224" y="1802433"/>
          <a:ext cx="4191001" cy="822960"/>
        </p:xfrm>
        <a:graphic>
          <a:graphicData uri="http://schemas.openxmlformats.org/drawingml/2006/table">
            <a:tbl>
              <a:tblPr firstRow="1" bandRow="1">
                <a:tableStyleId>{5C22544A-7EE6-4342-B048-85BDC9FD1C3A}</a:tableStyleId>
              </a:tblPr>
              <a:tblGrid>
                <a:gridCol w="4191001"/>
              </a:tblGrid>
              <a:tr h="370840">
                <a:tc>
                  <a:txBody>
                    <a:bodyPr/>
                    <a:lstStyle/>
                    <a:p>
                      <a:r>
                        <a:rPr kumimoji="1" lang="en-US" altLang="ja-JP" sz="1200" b="1" dirty="0" smtClean="0">
                          <a:solidFill>
                            <a:srgbClr val="FF6600"/>
                          </a:solidFill>
                          <a:latin typeface="+mn-ea"/>
                          <a:ea typeface="+mn-ea"/>
                        </a:rPr>
                        <a:t>TPS for Enterprise</a:t>
                      </a:r>
                    </a:p>
                    <a:p>
                      <a:r>
                        <a:rPr kumimoji="1" lang="ja-JP" altLang="en-US" sz="1200" b="0" dirty="0" smtClean="0">
                          <a:solidFill>
                            <a:schemeClr val="tx1"/>
                          </a:solidFill>
                          <a:latin typeface="+mn-ea"/>
                          <a:ea typeface="+mn-ea"/>
                        </a:rPr>
                        <a:t>当社製品を自社運用するお客さまに対し、当社製品を効果的に活用したセキュリティ対策強化と、問題が発生した際の迅速な対応を実現するための技術支援を提供します。</a:t>
                      </a:r>
                      <a:endParaRPr kumimoji="1" lang="ja-JP" altLang="en-US" sz="1200" b="0" dirty="0">
                        <a:solidFill>
                          <a:schemeClr val="tx1"/>
                        </a:solidFill>
                        <a:latin typeface="+mn-ea"/>
                        <a:ea typeface="+mn-ea"/>
                      </a:endParaRPr>
                    </a:p>
                  </a:txBody>
                  <a:tcPr>
                    <a:lnL w="76200" cap="flat" cmpd="sng" algn="ctr">
                      <a:solidFill>
                        <a:srgbClr val="FF6600"/>
                      </a:solidFill>
                      <a:prstDash val="solid"/>
                      <a:round/>
                      <a:headEnd type="none" w="med" len="med"/>
                      <a:tailEnd type="none" w="med" len="med"/>
                    </a:lnL>
                    <a:lnR w="3175" cap="flat" cmpd="sng" algn="ctr">
                      <a:solidFill>
                        <a:srgbClr val="FF6600"/>
                      </a:solidFill>
                      <a:prstDash val="solid"/>
                      <a:round/>
                      <a:headEnd type="none" w="med" len="med"/>
                      <a:tailEnd type="none" w="med" len="med"/>
                    </a:lnR>
                    <a:lnT w="3175" cap="flat" cmpd="sng" algn="ctr">
                      <a:solidFill>
                        <a:srgbClr val="FF6600"/>
                      </a:solidFill>
                      <a:prstDash val="solid"/>
                      <a:round/>
                      <a:headEnd type="none" w="med" len="med"/>
                      <a:tailEnd type="none" w="med" len="med"/>
                    </a:lnT>
                    <a:lnB w="3175" cap="flat" cmpd="sng" algn="ctr">
                      <a:solidFill>
                        <a:srgbClr val="FF6600"/>
                      </a:solidFill>
                      <a:prstDash val="solid"/>
                      <a:round/>
                      <a:headEnd type="none" w="med" len="med"/>
                      <a:tailEnd type="none" w="med" len="med"/>
                    </a:lnB>
                    <a:solidFill>
                      <a:schemeClr val="bg1"/>
                    </a:solidFill>
                  </a:tcPr>
                </a:tc>
              </a:tr>
            </a:tbl>
          </a:graphicData>
        </a:graphic>
      </p:graphicFrame>
      <p:graphicFrame>
        <p:nvGraphicFramePr>
          <p:cNvPr id="67" name="表 66"/>
          <p:cNvGraphicFramePr>
            <a:graphicFrameLocks noGrp="1"/>
          </p:cNvGraphicFramePr>
          <p:nvPr>
            <p:extLst>
              <p:ext uri="{D42A27DB-BD31-4B8C-83A1-F6EECF244321}">
                <p14:modId xmlns:p14="http://schemas.microsoft.com/office/powerpoint/2010/main" val="1762430645"/>
              </p:ext>
            </p:extLst>
          </p:nvPr>
        </p:nvGraphicFramePr>
        <p:xfrm>
          <a:off x="4697418" y="1801534"/>
          <a:ext cx="4191001" cy="829518"/>
        </p:xfrm>
        <a:graphic>
          <a:graphicData uri="http://schemas.openxmlformats.org/drawingml/2006/table">
            <a:tbl>
              <a:tblPr firstRow="1" bandRow="1">
                <a:tableStyleId>{5C22544A-7EE6-4342-B048-85BDC9FD1C3A}</a:tableStyleId>
              </a:tblPr>
              <a:tblGrid>
                <a:gridCol w="4191001"/>
              </a:tblGrid>
              <a:tr h="829518">
                <a:tc>
                  <a:txBody>
                    <a:bodyPr/>
                    <a:lstStyle/>
                    <a:p>
                      <a:r>
                        <a:rPr kumimoji="1" lang="en-US" altLang="ja-JP" sz="1200" b="1" dirty="0" smtClean="0">
                          <a:solidFill>
                            <a:schemeClr val="tx1">
                              <a:lumMod val="50000"/>
                            </a:schemeClr>
                          </a:solidFill>
                          <a:latin typeface="+mn-ea"/>
                          <a:ea typeface="+mn-ea"/>
                        </a:rPr>
                        <a:t>TPRS for Enterprise</a:t>
                      </a:r>
                    </a:p>
                    <a:p>
                      <a:r>
                        <a:rPr kumimoji="1" lang="ja-JP" altLang="en-US" sz="1200" b="0" dirty="0" smtClean="0">
                          <a:solidFill>
                            <a:schemeClr val="tx1"/>
                          </a:solidFill>
                          <a:latin typeface="+mn-ea"/>
                          <a:ea typeface="+mn-ea"/>
                        </a:rPr>
                        <a:t>当社製品を自社運用するお客さまに対し、当社製品を安定運用するためのお問い合わせに対する、優先的な対応を提供します。</a:t>
                      </a:r>
                    </a:p>
                  </a:txBody>
                  <a:tcPr>
                    <a:lnL w="76200"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r>
            </a:tbl>
          </a:graphicData>
        </a:graphic>
      </p:graphicFrame>
      <p:sp>
        <p:nvSpPr>
          <p:cNvPr id="68" name="テキスト ボックス 67"/>
          <p:cNvSpPr txBox="1"/>
          <p:nvPr/>
        </p:nvSpPr>
        <p:spPr>
          <a:xfrm>
            <a:off x="257174" y="934191"/>
            <a:ext cx="8650295" cy="646331"/>
          </a:xfrm>
          <a:prstGeom prst="rect">
            <a:avLst/>
          </a:prstGeom>
          <a:solidFill>
            <a:schemeClr val="bg1">
              <a:lumMod val="95000"/>
            </a:schemeClr>
          </a:solidFill>
        </p:spPr>
        <p:txBody>
          <a:bodyPr wrap="square" rtlCol="0">
            <a:spAutoFit/>
          </a:bodyPr>
          <a:lstStyle/>
          <a:p>
            <a:pPr defTabSz="914400" eaLnBrk="1" fontAlgn="auto" hangingPunct="1">
              <a:spcBef>
                <a:spcPts val="0"/>
              </a:spcBef>
              <a:spcAft>
                <a:spcPts val="0"/>
              </a:spcAft>
            </a:pPr>
            <a:r>
              <a:rPr kumimoji="1" lang="ja-JP" altLang="en-US"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お客さまの運用状況に合わせて選択いただける、</a:t>
            </a:r>
            <a:r>
              <a:rPr kumimoji="1" lang="en-US" altLang="ja-JP"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種類</a:t>
            </a:r>
            <a:r>
              <a:rPr kumimoji="1" lang="ja-JP" altLang="en-US"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の有償サポートサービスをご用意しています。</a:t>
            </a:r>
            <a:endParaRPr kumimoji="1" lang="en-US" altLang="ja-JP"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7"/>
          <p:cNvSpPr/>
          <p:nvPr/>
        </p:nvSpPr>
        <p:spPr>
          <a:xfrm>
            <a:off x="257175" y="5178099"/>
            <a:ext cx="572516" cy="366903"/>
          </a:xfrm>
          <a:prstGeom prst="roundRect">
            <a:avLst>
              <a:gd name="adj" fmla="val 13857"/>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a:effectLst>
                  <a:outerShdw blurRad="38100" dist="38100" dir="2700000" algn="tl">
                    <a:srgbClr val="000000">
                      <a:alpha val="43137"/>
                    </a:srgbClr>
                  </a:outerShdw>
                </a:effectLst>
                <a:latin typeface="Franklin Gothic Heavy" panose="020B0903020102020204" pitchFamily="34" charset="0"/>
              </a:rPr>
              <a:t>1</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
        <p:nvSpPr>
          <p:cNvPr id="69" name="角丸四角形 68"/>
          <p:cNvSpPr/>
          <p:nvPr/>
        </p:nvSpPr>
        <p:spPr>
          <a:xfrm>
            <a:off x="257174" y="5573939"/>
            <a:ext cx="572516" cy="366903"/>
          </a:xfrm>
          <a:prstGeom prst="roundRect">
            <a:avLst>
              <a:gd name="adj" fmla="val 13857"/>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smtClean="0">
                <a:effectLst>
                  <a:outerShdw blurRad="38100" dist="38100" dir="2700000" algn="tl">
                    <a:srgbClr val="000000">
                      <a:alpha val="43137"/>
                    </a:srgbClr>
                  </a:outerShdw>
                </a:effectLst>
                <a:latin typeface="Franklin Gothic Heavy" panose="020B0903020102020204" pitchFamily="34" charset="0"/>
              </a:rPr>
              <a:t>2</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
        <p:nvSpPr>
          <p:cNvPr id="70" name="角丸四角形 69"/>
          <p:cNvSpPr/>
          <p:nvPr/>
        </p:nvSpPr>
        <p:spPr>
          <a:xfrm>
            <a:off x="257173" y="5971947"/>
            <a:ext cx="572516" cy="366903"/>
          </a:xfrm>
          <a:prstGeom prst="roundRect">
            <a:avLst>
              <a:gd name="adj" fmla="val 13857"/>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smtClean="0">
                <a:effectLst>
                  <a:outerShdw blurRad="38100" dist="38100" dir="2700000" algn="tl">
                    <a:srgbClr val="000000">
                      <a:alpha val="43137"/>
                    </a:srgbClr>
                  </a:outerShdw>
                </a:effectLst>
                <a:latin typeface="Franklin Gothic Heavy" panose="020B0903020102020204" pitchFamily="34" charset="0"/>
              </a:rPr>
              <a:t>3</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
        <p:nvSpPr>
          <p:cNvPr id="75" name="角丸四角形 74"/>
          <p:cNvSpPr/>
          <p:nvPr/>
        </p:nvSpPr>
        <p:spPr>
          <a:xfrm>
            <a:off x="4697420" y="4779465"/>
            <a:ext cx="572516" cy="366903"/>
          </a:xfrm>
          <a:prstGeom prst="roundRect">
            <a:avLst>
              <a:gd name="adj" fmla="val 1385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a:effectLst>
                  <a:outerShdw blurRad="38100" dist="38100" dir="2700000" algn="tl">
                    <a:srgbClr val="000000">
                      <a:alpha val="43137"/>
                    </a:srgbClr>
                  </a:outerShdw>
                </a:effectLst>
                <a:latin typeface="Franklin Gothic Heavy" panose="020B0903020102020204" pitchFamily="34" charset="0"/>
              </a:rPr>
              <a:t>1</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
        <p:nvSpPr>
          <p:cNvPr id="76" name="角丸四角形 75"/>
          <p:cNvSpPr/>
          <p:nvPr/>
        </p:nvSpPr>
        <p:spPr>
          <a:xfrm>
            <a:off x="4697419" y="5175305"/>
            <a:ext cx="572516" cy="366903"/>
          </a:xfrm>
          <a:prstGeom prst="roundRect">
            <a:avLst>
              <a:gd name="adj" fmla="val 1385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smtClean="0">
                <a:effectLst>
                  <a:outerShdw blurRad="38100" dist="38100" dir="2700000" algn="tl">
                    <a:srgbClr val="000000">
                      <a:alpha val="43137"/>
                    </a:srgbClr>
                  </a:outerShdw>
                </a:effectLst>
                <a:latin typeface="Franklin Gothic Heavy" panose="020B0903020102020204" pitchFamily="34" charset="0"/>
              </a:rPr>
              <a:t>2</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
        <p:nvSpPr>
          <p:cNvPr id="77" name="角丸四角形 76"/>
          <p:cNvSpPr/>
          <p:nvPr/>
        </p:nvSpPr>
        <p:spPr>
          <a:xfrm>
            <a:off x="4697418" y="5573313"/>
            <a:ext cx="572516" cy="366903"/>
          </a:xfrm>
          <a:prstGeom prst="roundRect">
            <a:avLst>
              <a:gd name="adj" fmla="val 1385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36000" rtlCol="0" anchor="ctr"/>
          <a:lstStyle/>
          <a:p>
            <a:pPr algn="ctr">
              <a:lnSpc>
                <a:spcPts val="1500"/>
              </a:lnSpc>
            </a:pPr>
            <a:r>
              <a:rPr kumimoji="1" lang="ja-JP" altLang="en-US" sz="800" dirty="0" smtClean="0"/>
              <a:t>メリット</a:t>
            </a:r>
            <a:endParaRPr kumimoji="1" lang="en-US" altLang="ja-JP" sz="800" dirty="0" smtClean="0"/>
          </a:p>
          <a:p>
            <a:pPr algn="ctr">
              <a:lnSpc>
                <a:spcPts val="1500"/>
              </a:lnSpc>
            </a:pPr>
            <a:r>
              <a:rPr kumimoji="1" lang="en-US" altLang="ja-JP" dirty="0" smtClean="0">
                <a:effectLst>
                  <a:outerShdw blurRad="38100" dist="38100" dir="2700000" algn="tl">
                    <a:srgbClr val="000000">
                      <a:alpha val="43137"/>
                    </a:srgbClr>
                  </a:outerShdw>
                </a:effectLst>
                <a:latin typeface="Franklin Gothic Heavy" panose="020B0903020102020204" pitchFamily="34" charset="0"/>
              </a:rPr>
              <a:t>3</a:t>
            </a:r>
            <a:endParaRPr kumimoji="1" lang="ja-JP" altLang="en-US" dirty="0">
              <a:effectLst>
                <a:outerShdw blurRad="38100" dist="38100" dir="2700000" algn="tl">
                  <a:srgbClr val="000000">
                    <a:alpha val="43137"/>
                  </a:srgbClr>
                </a:outerShdw>
              </a:effectLst>
              <a:latin typeface="Franklin Gothic Heavy" panose="020B0903020102020204" pitchFamily="34" charset="0"/>
            </a:endParaRPr>
          </a:p>
        </p:txBody>
      </p:sp>
    </p:spTree>
    <p:extLst>
      <p:ext uri="{BB962C8B-B14F-4D97-AF65-F5344CB8AC3E}">
        <p14:creationId xmlns:p14="http://schemas.microsoft.com/office/powerpoint/2010/main" val="250938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角丸四角形 328"/>
          <p:cNvSpPr/>
          <p:nvPr/>
        </p:nvSpPr>
        <p:spPr>
          <a:xfrm>
            <a:off x="300850" y="5001139"/>
            <a:ext cx="8534391" cy="180000"/>
          </a:xfrm>
          <a:prstGeom prst="roundRect">
            <a:avLst>
              <a:gd name="adj" fmla="val 50000"/>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228600" indent="-228600">
              <a:buFont typeface="Wingdings" panose="05000000000000000000" pitchFamily="2" charset="2"/>
              <a:buChar char="n"/>
            </a:pPr>
            <a:r>
              <a:rPr kumimoji="1" lang="ja-JP" altLang="en-US" sz="1050" b="1" dirty="0" smtClean="0"/>
              <a:t>スタンダードサポート</a:t>
            </a:r>
            <a:endParaRPr kumimoji="1" lang="ja-JP" altLang="en-US" sz="1050" b="1" dirty="0"/>
          </a:p>
        </p:txBody>
      </p:sp>
      <p:sp>
        <p:nvSpPr>
          <p:cNvPr id="204" name="角丸四角形 203"/>
          <p:cNvSpPr/>
          <p:nvPr/>
        </p:nvSpPr>
        <p:spPr>
          <a:xfrm>
            <a:off x="307073" y="1158033"/>
            <a:ext cx="2006221" cy="1888391"/>
          </a:xfrm>
          <a:prstGeom prst="roundRect">
            <a:avLst>
              <a:gd name="adj" fmla="val 3659"/>
            </a:avLst>
          </a:prstGeom>
          <a:solidFill>
            <a:srgbClr val="DDF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054" name="角丸四角形 1053"/>
          <p:cNvSpPr/>
          <p:nvPr/>
        </p:nvSpPr>
        <p:spPr>
          <a:xfrm>
            <a:off x="3230136" y="1162722"/>
            <a:ext cx="5640906" cy="1883997"/>
          </a:xfrm>
          <a:prstGeom prst="roundRect">
            <a:avLst>
              <a:gd name="adj" fmla="val 3659"/>
            </a:avLst>
          </a:prstGeom>
          <a:solidFill>
            <a:srgbClr val="FCE8E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08" name="円/楕円 107"/>
          <p:cNvSpPr>
            <a:spLocks noChangeAspect="1"/>
          </p:cNvSpPr>
          <p:nvPr/>
        </p:nvSpPr>
        <p:spPr>
          <a:xfrm>
            <a:off x="3376421" y="2149878"/>
            <a:ext cx="1332621" cy="569302"/>
          </a:xfrm>
          <a:prstGeom prst="ellipse">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06" name="円/楕円 105"/>
          <p:cNvSpPr>
            <a:spLocks noChangeAspect="1"/>
          </p:cNvSpPr>
          <p:nvPr/>
        </p:nvSpPr>
        <p:spPr>
          <a:xfrm>
            <a:off x="3376420" y="1456781"/>
            <a:ext cx="1332621" cy="569302"/>
          </a:xfrm>
          <a:prstGeom prst="ellipse">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 name="円/楕円 3"/>
          <p:cNvSpPr/>
          <p:nvPr/>
        </p:nvSpPr>
        <p:spPr>
          <a:xfrm>
            <a:off x="366215" y="1666807"/>
            <a:ext cx="1826419" cy="780255"/>
          </a:xfrm>
          <a:prstGeom prst="ellipse">
            <a:avLst/>
          </a:prstGeom>
          <a:solidFill>
            <a:schemeClr val="accent2">
              <a:lumMod val="40000"/>
              <a:lumOff val="6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2"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サポートサービス提供体制の比較</a:t>
            </a:r>
            <a:endParaRPr kumimoji="1" lang="en-US" altLang="ja-JP" sz="3000" dirty="0"/>
          </a:p>
        </p:txBody>
      </p:sp>
      <p:pic>
        <p:nvPicPr>
          <p:cNvPr id="47" name="Picture 56" descr="j0432625"/>
          <p:cNvPicPr preferRelativeResize="0">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04358" y="1680196"/>
            <a:ext cx="638598" cy="63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8134" y="1906743"/>
            <a:ext cx="420688"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2147" y="1895630"/>
            <a:ext cx="42068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4572" y="1895630"/>
            <a:ext cx="42068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8972" y="1584480"/>
            <a:ext cx="4222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4571" y="1584480"/>
            <a:ext cx="4206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33" descr="j043394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732826" y="1247421"/>
            <a:ext cx="788416" cy="78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430016" y="1996994"/>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92123" y="2007344"/>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57228" y="1998747"/>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 name="Rectangle 36"/>
          <p:cNvSpPr>
            <a:spLocks noChangeArrowheads="1"/>
          </p:cNvSpPr>
          <p:nvPr/>
        </p:nvSpPr>
        <p:spPr bwMode="auto">
          <a:xfrm>
            <a:off x="709681" y="2240659"/>
            <a:ext cx="1180531" cy="259263"/>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コンタクトパーソン</a:t>
            </a:r>
            <a:endParaRPr kumimoji="1" lang="ja-JP" altLang="en-US" sz="6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 name="円/楕円 111"/>
          <p:cNvSpPr>
            <a:spLocks noChangeAspect="1"/>
          </p:cNvSpPr>
          <p:nvPr/>
        </p:nvSpPr>
        <p:spPr>
          <a:xfrm>
            <a:off x="6246738" y="1843369"/>
            <a:ext cx="1332621" cy="428316"/>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8" name="円/楕円 117"/>
          <p:cNvSpPr>
            <a:spLocks noChangeAspect="1"/>
          </p:cNvSpPr>
          <p:nvPr/>
        </p:nvSpPr>
        <p:spPr>
          <a:xfrm>
            <a:off x="5244582" y="2321774"/>
            <a:ext cx="1332621" cy="417389"/>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23" name="円/楕円 122"/>
          <p:cNvSpPr>
            <a:spLocks noChangeAspect="1"/>
          </p:cNvSpPr>
          <p:nvPr/>
        </p:nvSpPr>
        <p:spPr>
          <a:xfrm>
            <a:off x="7413545" y="2316317"/>
            <a:ext cx="1332621" cy="422845"/>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24"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652531" y="2245648"/>
            <a:ext cx="312214" cy="31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10053" y="2244885"/>
            <a:ext cx="312214" cy="31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163297" y="2256363"/>
            <a:ext cx="312214" cy="312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 name="Rectangle 36"/>
          <p:cNvSpPr>
            <a:spLocks noChangeArrowheads="1"/>
          </p:cNvSpPr>
          <p:nvPr/>
        </p:nvSpPr>
        <p:spPr bwMode="auto">
          <a:xfrm>
            <a:off x="7480971" y="2407603"/>
            <a:ext cx="1231076"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ウイルス解析センター</a:t>
            </a:r>
            <a:endPar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(TrendLabs)</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 name="円/楕円 127"/>
          <p:cNvSpPr>
            <a:spLocks noChangeAspect="1"/>
          </p:cNvSpPr>
          <p:nvPr/>
        </p:nvSpPr>
        <p:spPr>
          <a:xfrm>
            <a:off x="5224111" y="1352267"/>
            <a:ext cx="1332621" cy="466799"/>
          </a:xfrm>
          <a:prstGeom prst="ellips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29"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12210" y="1277018"/>
            <a:ext cx="410577" cy="410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74317" y="1287368"/>
            <a:ext cx="410577" cy="410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39422" y="1278771"/>
            <a:ext cx="410577" cy="410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 name="Rectangle 36"/>
          <p:cNvSpPr>
            <a:spLocks noChangeArrowheads="1"/>
          </p:cNvSpPr>
          <p:nvPr/>
        </p:nvSpPr>
        <p:spPr bwMode="auto">
          <a:xfrm>
            <a:off x="5478829" y="1548195"/>
            <a:ext cx="962544" cy="36256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製品開発担当</a:t>
            </a:r>
            <a:r>
              <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(R&amp;D)</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9" name="カギ線コネクタ 18"/>
          <p:cNvCxnSpPr>
            <a:stCxn id="4" idx="4"/>
            <a:endCxn id="123" idx="4"/>
          </p:cNvCxnSpPr>
          <p:nvPr/>
        </p:nvCxnSpPr>
        <p:spPr>
          <a:xfrm rot="16200000" flipH="1">
            <a:off x="4533590" y="-807104"/>
            <a:ext cx="292100" cy="6800431"/>
          </a:xfrm>
          <a:prstGeom prst="bentConnector3">
            <a:avLst>
              <a:gd name="adj1" fmla="val 178261"/>
            </a:avLst>
          </a:prstGeom>
          <a:ln w="31750">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33" name="テキスト ボックス 132"/>
          <p:cNvSpPr txBox="1"/>
          <p:nvPr/>
        </p:nvSpPr>
        <p:spPr>
          <a:xfrm>
            <a:off x="1709798" y="2818923"/>
            <a:ext cx="2133918" cy="184666"/>
          </a:xfrm>
          <a:prstGeom prst="rect">
            <a:avLst/>
          </a:prstGeom>
          <a:noFill/>
        </p:spPr>
        <p:txBody>
          <a:bodyPr wrap="none">
            <a:spAutoFit/>
          </a:bodyPr>
          <a:lstStyle/>
          <a:p>
            <a:pPr defTabSz="914400" eaLnBrk="1" hangingPunct="1">
              <a:defRPr/>
            </a:pP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不審ファイルの解析</a:t>
            </a:r>
            <a:r>
              <a:rPr kumimoji="1" lang="en-US" altLang="ja-JP"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パターンファイル</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提供（</a:t>
            </a:r>
            <a:r>
              <a:rPr kumimoji="1" lang="en-US" altLang="ja-JP" sz="600" b="1" i="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SLA</a:t>
            </a:r>
            <a:r>
              <a:rPr kumimoji="1" lang="ja-JP" altLang="en-US" sz="600" b="1" i="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あり</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http://openpptguy.com/img/opg_Suitman_w.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90187" y="1689349"/>
            <a:ext cx="420762" cy="420762"/>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2" descr="http://openpptguy.com/img/opg_Suitman_w.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69389" y="1689349"/>
            <a:ext cx="420762" cy="420762"/>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http://openpptguy.com/img/opg_Suitman_w.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40345" y="1689349"/>
            <a:ext cx="420762" cy="420762"/>
          </a:xfrm>
          <a:prstGeom prst="rect">
            <a:avLst/>
          </a:prstGeom>
          <a:noFill/>
          <a:extLst>
            <a:ext uri="{909E8E84-426E-40DD-AFC4-6F175D3DCCD1}">
              <a14:hiddenFill xmlns:a14="http://schemas.microsoft.com/office/drawing/2010/main">
                <a:solidFill>
                  <a:srgbClr val="FFFFFF"/>
                </a:solidFill>
              </a14:hiddenFill>
            </a:ext>
          </a:extLst>
        </p:spPr>
      </p:pic>
      <p:sp>
        <p:nvSpPr>
          <p:cNvPr id="142" name="フリーフォーム 141"/>
          <p:cNvSpPr/>
          <p:nvPr/>
        </p:nvSpPr>
        <p:spPr>
          <a:xfrm rot="21348026">
            <a:off x="2198298" y="1843988"/>
            <a:ext cx="1233603" cy="199883"/>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44" name="フリーフォーム 143"/>
          <p:cNvSpPr/>
          <p:nvPr/>
        </p:nvSpPr>
        <p:spPr>
          <a:xfrm rot="195411" flipV="1">
            <a:off x="2196940" y="2082531"/>
            <a:ext cx="1234733" cy="240623"/>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09" name="Rectangle 36"/>
          <p:cNvSpPr>
            <a:spLocks noChangeArrowheads="1"/>
          </p:cNvSpPr>
          <p:nvPr/>
        </p:nvSpPr>
        <p:spPr bwMode="auto">
          <a:xfrm>
            <a:off x="3016158" y="1632432"/>
            <a:ext cx="2096383"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カスタマーサービスマネージャ</a:t>
            </a:r>
            <a:endParaRPr kumimoji="1" lang="en-US" altLang="ja-JP"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CSM</a:t>
            </a: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47" name="Picture 27" descr="Web-Application-Circle--512x512-gray-rgb.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71706" y="1843369"/>
            <a:ext cx="453380" cy="453380"/>
          </a:xfrm>
          <a:prstGeom prst="rect">
            <a:avLst/>
          </a:prstGeom>
        </p:spPr>
      </p:pic>
      <p:sp>
        <p:nvSpPr>
          <p:cNvPr id="148" name="テキスト ボックス 147"/>
          <p:cNvSpPr txBox="1"/>
          <p:nvPr/>
        </p:nvSpPr>
        <p:spPr>
          <a:xfrm>
            <a:off x="2198230" y="1629028"/>
            <a:ext cx="814647"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専用</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Web</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ポータル</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(PSC)</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49" name="Picture 8" descr="Mobile-Device--512x512-gray-rgb.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778570" y="1988137"/>
            <a:ext cx="338695" cy="435129"/>
          </a:xfrm>
          <a:prstGeom prst="rect">
            <a:avLst/>
          </a:prstGeom>
        </p:spPr>
      </p:pic>
      <p:sp>
        <p:nvSpPr>
          <p:cNvPr id="150" name="テキスト ボックス 149"/>
          <p:cNvSpPr txBox="1"/>
          <p:nvPr/>
        </p:nvSpPr>
        <p:spPr>
          <a:xfrm>
            <a:off x="2583805" y="2382042"/>
            <a:ext cx="646331"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専用電話窓口</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緊急時</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 name="Rectangle 36"/>
          <p:cNvSpPr>
            <a:spLocks noChangeArrowheads="1"/>
          </p:cNvSpPr>
          <p:nvPr/>
        </p:nvSpPr>
        <p:spPr bwMode="auto">
          <a:xfrm>
            <a:off x="3167278" y="2342970"/>
            <a:ext cx="1756638"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カスタマーサービスエンジニア</a:t>
            </a:r>
            <a:endPar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(CSE)</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5" name="フリーフォーム 164"/>
          <p:cNvSpPr/>
          <p:nvPr/>
        </p:nvSpPr>
        <p:spPr>
          <a:xfrm rot="21348026">
            <a:off x="4595850" y="1802014"/>
            <a:ext cx="899438" cy="271078"/>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66" name="フリーフォーム 165"/>
          <p:cNvSpPr/>
          <p:nvPr/>
        </p:nvSpPr>
        <p:spPr>
          <a:xfrm rot="389051" flipV="1">
            <a:off x="4599531" y="2080577"/>
            <a:ext cx="897838" cy="261877"/>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19"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83568" y="2207087"/>
            <a:ext cx="323212" cy="3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741090" y="2206324"/>
            <a:ext cx="323212" cy="3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94334" y="2217802"/>
            <a:ext cx="323212" cy="3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28" name="直線矢印コネクタ 1027"/>
          <p:cNvCxnSpPr>
            <a:stCxn id="166" idx="0"/>
            <a:endCxn id="112" idx="2"/>
          </p:cNvCxnSpPr>
          <p:nvPr/>
        </p:nvCxnSpPr>
        <p:spPr>
          <a:xfrm flipV="1">
            <a:off x="4613866" y="2057527"/>
            <a:ext cx="1632872" cy="2432"/>
          </a:xfrm>
          <a:prstGeom prst="straightConnector1">
            <a:avLst/>
          </a:prstGeom>
          <a:ln w="28575">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0" name="Rectangle 36"/>
          <p:cNvSpPr>
            <a:spLocks noChangeArrowheads="1"/>
          </p:cNvSpPr>
          <p:nvPr/>
        </p:nvSpPr>
        <p:spPr bwMode="auto">
          <a:xfrm>
            <a:off x="6120154" y="1929543"/>
            <a:ext cx="1613182"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サイバー攻撃レスポンスチーム</a:t>
            </a:r>
            <a:endParaRPr kumimoji="1" lang="en-US" altLang="ja-JP"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6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(Cyber Attack Response Team)</a:t>
            </a:r>
            <a:endParaRPr kumimoji="1" lang="ja-JP" altLang="en-US" sz="6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7" name="テキスト ボックス 176"/>
          <p:cNvSpPr txBox="1"/>
          <p:nvPr/>
        </p:nvSpPr>
        <p:spPr>
          <a:xfrm>
            <a:off x="3548127" y="1194797"/>
            <a:ext cx="1107996" cy="276999"/>
          </a:xfrm>
          <a:prstGeom prst="rect">
            <a:avLst/>
          </a:prstGeom>
          <a:noFill/>
        </p:spPr>
        <p:txBody>
          <a:bodyPr wrap="none">
            <a:spAutoFit/>
          </a:bodyPr>
          <a:lstStyle/>
          <a:p>
            <a:pPr defTabSz="914400" eaLnBrk="1" hangingPunct="1">
              <a:defRPr/>
            </a:pPr>
            <a:r>
              <a:rPr kumimoji="1" lang="ja-JP" altLang="en-US"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アカウントマネジメント、</a:t>
            </a:r>
            <a:endParaRPr kumimoji="1" lang="en-US" altLang="ja-JP"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hangingPunct="1">
              <a:defRPr/>
            </a:pPr>
            <a:r>
              <a:rPr kumimoji="1" lang="ja-JP" altLang="en-US"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重要障害時対応</a:t>
            </a:r>
            <a:endParaRPr kumimoji="1" lang="ja-JP" altLang="en-US" sz="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8" name="テキスト ボックス 177"/>
          <p:cNvSpPr txBox="1"/>
          <p:nvPr/>
        </p:nvSpPr>
        <p:spPr>
          <a:xfrm>
            <a:off x="3627298" y="2739163"/>
            <a:ext cx="954107" cy="184666"/>
          </a:xfrm>
          <a:prstGeom prst="rect">
            <a:avLst/>
          </a:prstGeom>
          <a:noFill/>
        </p:spPr>
        <p:txBody>
          <a:bodyPr wrap="none">
            <a:spAutoFit/>
          </a:bodyPr>
          <a:lstStyle/>
          <a:p>
            <a:pPr defTabSz="914400" eaLnBrk="1" hangingPunct="1">
              <a:defRPr/>
            </a:pPr>
            <a:r>
              <a:rPr kumimoji="1" lang="ja-JP" altLang="en-US"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通常お問い合わせ対応</a:t>
            </a:r>
            <a:endParaRPr kumimoji="1" lang="ja-JP" altLang="en-US" sz="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043" name="直線矢印コネクタ 1042"/>
          <p:cNvCxnSpPr>
            <a:stCxn id="118" idx="6"/>
            <a:endCxn id="123" idx="2"/>
          </p:cNvCxnSpPr>
          <p:nvPr/>
        </p:nvCxnSpPr>
        <p:spPr>
          <a:xfrm flipV="1">
            <a:off x="6577203" y="2527740"/>
            <a:ext cx="836342" cy="2729"/>
          </a:xfrm>
          <a:prstGeom prst="straightConnector1">
            <a:avLst/>
          </a:prstGeom>
          <a:ln w="28575">
            <a:solidFill>
              <a:srgbClr val="0070C0"/>
            </a:solidFill>
            <a:prstDash val="sys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87" name="テキスト ボックス 186"/>
          <p:cNvSpPr txBox="1"/>
          <p:nvPr/>
        </p:nvSpPr>
        <p:spPr>
          <a:xfrm>
            <a:off x="6834848" y="2523015"/>
            <a:ext cx="338554" cy="184666"/>
          </a:xfrm>
          <a:prstGeom prst="rect">
            <a:avLst/>
          </a:prstGeom>
          <a:noFill/>
        </p:spPr>
        <p:txBody>
          <a:bodyPr wrap="none">
            <a:spAutoFit/>
          </a:bodyPr>
          <a:lstStyle/>
          <a:p>
            <a:pP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連携</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 name="Rectangle 36"/>
          <p:cNvSpPr>
            <a:spLocks noChangeArrowheads="1"/>
          </p:cNvSpPr>
          <p:nvPr/>
        </p:nvSpPr>
        <p:spPr bwMode="auto">
          <a:xfrm>
            <a:off x="5312008" y="2360876"/>
            <a:ext cx="1231076"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国内脅威解析チーム</a:t>
            </a: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Regional TrendLabs</a:t>
            </a: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88" name="直線矢印コネクタ 187"/>
          <p:cNvCxnSpPr>
            <a:stCxn id="118" idx="7"/>
            <a:endCxn id="112" idx="4"/>
          </p:cNvCxnSpPr>
          <p:nvPr/>
        </p:nvCxnSpPr>
        <p:spPr>
          <a:xfrm flipV="1">
            <a:off x="6382045" y="2271685"/>
            <a:ext cx="531004" cy="111214"/>
          </a:xfrm>
          <a:prstGeom prst="straightConnector1">
            <a:avLst/>
          </a:prstGeom>
          <a:ln w="28575">
            <a:solidFill>
              <a:srgbClr val="0070C0"/>
            </a:solidFill>
            <a:prstDash val="sys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91" name="テキスト ボックス 190"/>
          <p:cNvSpPr txBox="1"/>
          <p:nvPr/>
        </p:nvSpPr>
        <p:spPr>
          <a:xfrm rot="20438613">
            <a:off x="6490708" y="2308500"/>
            <a:ext cx="338554" cy="184666"/>
          </a:xfrm>
          <a:prstGeom prst="rect">
            <a:avLst/>
          </a:prstGeom>
          <a:noFill/>
        </p:spPr>
        <p:txBody>
          <a:bodyPr wrap="none">
            <a:spAutoFit/>
          </a:bodyPr>
          <a:lstStyle/>
          <a:p>
            <a:pP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連携</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2" name="テキスト ボックス 191"/>
          <p:cNvSpPr txBox="1"/>
          <p:nvPr/>
        </p:nvSpPr>
        <p:spPr>
          <a:xfrm>
            <a:off x="4681746" y="1918925"/>
            <a:ext cx="492443" cy="184666"/>
          </a:xfrm>
          <a:prstGeom prst="rect">
            <a:avLst/>
          </a:prstGeom>
          <a:noFill/>
        </p:spPr>
        <p:txBody>
          <a:bodyPr wrap="none">
            <a:spAutoFit/>
          </a:bodyPr>
          <a:lstStyle/>
          <a:p>
            <a:pPr defTabSz="914400" eaLnBrk="1" hangingPunct="1">
              <a:defRPr/>
            </a:pP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社内対応</a:t>
            </a:r>
          </a:p>
        </p:txBody>
      </p:sp>
      <p:cxnSp>
        <p:nvCxnSpPr>
          <p:cNvPr id="194" name="カギ線コネクタ 193"/>
          <p:cNvCxnSpPr>
            <a:stCxn id="4" idx="0"/>
            <a:endCxn id="106" idx="1"/>
          </p:cNvCxnSpPr>
          <p:nvPr/>
        </p:nvCxnSpPr>
        <p:spPr>
          <a:xfrm rot="5400000" flipH="1" flipV="1">
            <a:off x="2362174" y="457404"/>
            <a:ext cx="126654" cy="2292153"/>
          </a:xfrm>
          <a:prstGeom prst="bentConnector3">
            <a:avLst>
              <a:gd name="adj1" fmla="val 243949"/>
            </a:avLst>
          </a:prstGeom>
          <a:ln w="31750">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00" name="テキスト ボックス 199"/>
          <p:cNvSpPr txBox="1"/>
          <p:nvPr/>
        </p:nvSpPr>
        <p:spPr>
          <a:xfrm>
            <a:off x="2110053" y="1196031"/>
            <a:ext cx="723275" cy="184666"/>
          </a:xfrm>
          <a:prstGeom prst="rect">
            <a:avLst/>
          </a:prstGeom>
          <a:noFill/>
        </p:spPr>
        <p:txBody>
          <a:bodyPr wrap="none">
            <a:spAutoFit/>
          </a:bodyPr>
          <a:lstStyle/>
          <a:p>
            <a:pP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オンサイト対応</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7" name="角丸四角形 206"/>
          <p:cNvSpPr/>
          <p:nvPr/>
        </p:nvSpPr>
        <p:spPr>
          <a:xfrm>
            <a:off x="313038" y="3433165"/>
            <a:ext cx="2006221" cy="1431401"/>
          </a:xfrm>
          <a:prstGeom prst="roundRect">
            <a:avLst>
              <a:gd name="adj" fmla="val 3659"/>
            </a:avLst>
          </a:prstGeom>
          <a:solidFill>
            <a:srgbClr val="DDF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08" name="角丸四角形 207"/>
          <p:cNvSpPr/>
          <p:nvPr/>
        </p:nvSpPr>
        <p:spPr>
          <a:xfrm>
            <a:off x="3236101" y="3437232"/>
            <a:ext cx="5640906" cy="1428069"/>
          </a:xfrm>
          <a:prstGeom prst="roundRect">
            <a:avLst>
              <a:gd name="adj" fmla="val 3659"/>
            </a:avLst>
          </a:prstGeom>
          <a:solidFill>
            <a:srgbClr val="FCE8E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09" name="円/楕円 208"/>
          <p:cNvSpPr>
            <a:spLocks noChangeAspect="1"/>
          </p:cNvSpPr>
          <p:nvPr/>
        </p:nvSpPr>
        <p:spPr>
          <a:xfrm>
            <a:off x="3382386" y="3768811"/>
            <a:ext cx="1332621" cy="569302"/>
          </a:xfrm>
          <a:prstGeom prst="ellipse">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11" name="円/楕円 210"/>
          <p:cNvSpPr/>
          <p:nvPr/>
        </p:nvSpPr>
        <p:spPr>
          <a:xfrm>
            <a:off x="372180" y="3673910"/>
            <a:ext cx="1826419" cy="780255"/>
          </a:xfrm>
          <a:prstGeom prst="ellipse">
            <a:avLst/>
          </a:prstGeom>
          <a:solidFill>
            <a:schemeClr val="tx1">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12" name="Picture 56" descr="j0432625"/>
          <p:cNvPicPr preferRelativeResize="0">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10323" y="3687299"/>
            <a:ext cx="638598" cy="63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4"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8112" y="3902733"/>
            <a:ext cx="42068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0537" y="3902733"/>
            <a:ext cx="42068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7"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0536" y="3591583"/>
            <a:ext cx="4206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9"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435981" y="3615927"/>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0"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98088" y="3626277"/>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63193" y="3617680"/>
            <a:ext cx="528682" cy="528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 name="Rectangle 36"/>
          <p:cNvSpPr>
            <a:spLocks noChangeArrowheads="1"/>
          </p:cNvSpPr>
          <p:nvPr/>
        </p:nvSpPr>
        <p:spPr bwMode="auto">
          <a:xfrm>
            <a:off x="715646" y="4247762"/>
            <a:ext cx="1180531" cy="259263"/>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tx1">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コンタクトパーソン</a:t>
            </a:r>
            <a:endParaRPr kumimoji="1" lang="ja-JP" altLang="en-US" sz="600" kern="0" dirty="0">
              <a:solidFill>
                <a:srgbClr val="FFFFFF"/>
              </a:solidFill>
              <a:effectLst>
                <a:glow rad="127000">
                  <a:schemeClr val="tx1">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4" name="円/楕円 223"/>
          <p:cNvSpPr>
            <a:spLocks noChangeAspect="1"/>
          </p:cNvSpPr>
          <p:nvPr/>
        </p:nvSpPr>
        <p:spPr>
          <a:xfrm>
            <a:off x="5250547" y="4315258"/>
            <a:ext cx="1332621" cy="387802"/>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25" name="円/楕円 224"/>
          <p:cNvSpPr>
            <a:spLocks noChangeAspect="1"/>
          </p:cNvSpPr>
          <p:nvPr/>
        </p:nvSpPr>
        <p:spPr>
          <a:xfrm>
            <a:off x="7419510" y="4154961"/>
            <a:ext cx="1332621" cy="387802"/>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26"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658496" y="4042747"/>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7"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16018" y="4041984"/>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8"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169262" y="4053462"/>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9" name="Rectangle 36"/>
          <p:cNvSpPr>
            <a:spLocks noChangeArrowheads="1"/>
          </p:cNvSpPr>
          <p:nvPr/>
        </p:nvSpPr>
        <p:spPr bwMode="auto">
          <a:xfrm>
            <a:off x="7486936" y="4216308"/>
            <a:ext cx="1231076"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ウイルス解析センター</a:t>
            </a:r>
            <a:endPar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(TrendLabs)</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0" name="円/楕円 229"/>
          <p:cNvSpPr>
            <a:spLocks noChangeAspect="1"/>
          </p:cNvSpPr>
          <p:nvPr/>
        </p:nvSpPr>
        <p:spPr>
          <a:xfrm>
            <a:off x="5230076" y="3549142"/>
            <a:ext cx="1332621" cy="432996"/>
          </a:xfrm>
          <a:prstGeom prst="ellips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31"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35427" y="3459780"/>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97534" y="3470130"/>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62639" y="3461533"/>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 name="Rectangle 36"/>
          <p:cNvSpPr>
            <a:spLocks noChangeArrowheads="1"/>
          </p:cNvSpPr>
          <p:nvPr/>
        </p:nvSpPr>
        <p:spPr bwMode="auto">
          <a:xfrm>
            <a:off x="5424411" y="3727818"/>
            <a:ext cx="1006079" cy="36256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製品開発担当</a:t>
            </a:r>
            <a:r>
              <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(R&amp;D)</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35" name="カギ線コネクタ 234"/>
          <p:cNvCxnSpPr>
            <a:stCxn id="211" idx="4"/>
            <a:endCxn id="225" idx="4"/>
          </p:cNvCxnSpPr>
          <p:nvPr/>
        </p:nvCxnSpPr>
        <p:spPr>
          <a:xfrm rot="16200000" flipH="1">
            <a:off x="4641306" y="1098248"/>
            <a:ext cx="88598" cy="6800431"/>
          </a:xfrm>
          <a:prstGeom prst="bentConnector3">
            <a:avLst>
              <a:gd name="adj1" fmla="val 358019"/>
            </a:avLst>
          </a:prstGeom>
          <a:ln w="31750">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36" name="テキスト ボックス 235"/>
          <p:cNvSpPr txBox="1"/>
          <p:nvPr/>
        </p:nvSpPr>
        <p:spPr>
          <a:xfrm>
            <a:off x="1802023" y="4619002"/>
            <a:ext cx="2133918" cy="184666"/>
          </a:xfrm>
          <a:prstGeom prst="rect">
            <a:avLst/>
          </a:prstGeom>
          <a:noFill/>
        </p:spPr>
        <p:txBody>
          <a:bodyPr wrap="none">
            <a:spAutoFit/>
          </a:bodyPr>
          <a:lstStyle/>
          <a:p>
            <a:pPr defTabSz="914400" eaLnBrk="1" hangingPunct="1">
              <a:defRPr/>
            </a:pP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不審ファイルの解析</a:t>
            </a:r>
            <a:r>
              <a:rPr kumimoji="1" lang="en-US" altLang="ja-JP"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パターンファイル</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提供（</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SLA</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なし）</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6" name="テキスト ボックス 245"/>
          <p:cNvSpPr txBox="1"/>
          <p:nvPr/>
        </p:nvSpPr>
        <p:spPr>
          <a:xfrm>
            <a:off x="2589770" y="4389145"/>
            <a:ext cx="646331"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専用電話窓口</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緊急時</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8" name="フリーフォーム 247"/>
          <p:cNvSpPr/>
          <p:nvPr/>
        </p:nvSpPr>
        <p:spPr>
          <a:xfrm>
            <a:off x="4609370" y="3902733"/>
            <a:ext cx="762674" cy="168600"/>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49" name="フリーフォーム 248"/>
          <p:cNvSpPr/>
          <p:nvPr/>
        </p:nvSpPr>
        <p:spPr>
          <a:xfrm rot="550970" flipV="1">
            <a:off x="4609723" y="4093563"/>
            <a:ext cx="756176" cy="229581"/>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50"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89533" y="4203044"/>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1"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747055" y="4202281"/>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2"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00299" y="4213759"/>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 name="テキスト ボックス 255"/>
          <p:cNvSpPr txBox="1"/>
          <p:nvPr/>
        </p:nvSpPr>
        <p:spPr>
          <a:xfrm>
            <a:off x="3667767" y="4349470"/>
            <a:ext cx="800219" cy="184666"/>
          </a:xfrm>
          <a:prstGeom prst="rect">
            <a:avLst/>
          </a:prstGeom>
          <a:noFill/>
        </p:spPr>
        <p:txBody>
          <a:bodyPr wrap="none">
            <a:spAutoFit/>
          </a:bodyPr>
          <a:lstStyle/>
          <a:p>
            <a:pPr defTabSz="914400" eaLnBrk="1" hangingPunct="1">
              <a:defRPr/>
            </a:pPr>
            <a:r>
              <a:rPr kumimoji="1" lang="ja-JP" altLang="en-US"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お問い合わせ対応</a:t>
            </a:r>
            <a:endParaRPr kumimoji="1" lang="ja-JP" altLang="en-US" sz="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57" name="直線矢印コネクタ 256"/>
          <p:cNvCxnSpPr>
            <a:stCxn id="224" idx="6"/>
            <a:endCxn id="225" idx="2"/>
          </p:cNvCxnSpPr>
          <p:nvPr/>
        </p:nvCxnSpPr>
        <p:spPr>
          <a:xfrm flipV="1">
            <a:off x="6583168" y="4348862"/>
            <a:ext cx="836342" cy="160297"/>
          </a:xfrm>
          <a:prstGeom prst="straightConnector1">
            <a:avLst/>
          </a:prstGeom>
          <a:ln w="28575">
            <a:solidFill>
              <a:srgbClr val="0070C0"/>
            </a:solidFill>
            <a:prstDash val="sys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58" name="テキスト ボックス 257"/>
          <p:cNvSpPr txBox="1"/>
          <p:nvPr/>
        </p:nvSpPr>
        <p:spPr>
          <a:xfrm rot="20897555">
            <a:off x="6858065" y="4409354"/>
            <a:ext cx="338554" cy="184666"/>
          </a:xfrm>
          <a:prstGeom prst="rect">
            <a:avLst/>
          </a:prstGeom>
          <a:noFill/>
        </p:spPr>
        <p:txBody>
          <a:bodyPr wrap="none">
            <a:spAutoFit/>
          </a:bodyPr>
          <a:lstStyle/>
          <a:p>
            <a:pP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連携</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9" name="Rectangle 36"/>
          <p:cNvSpPr>
            <a:spLocks noChangeArrowheads="1"/>
          </p:cNvSpPr>
          <p:nvPr/>
        </p:nvSpPr>
        <p:spPr bwMode="auto">
          <a:xfrm>
            <a:off x="5317973" y="4342101"/>
            <a:ext cx="1231076"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国内脅威解析チーム</a:t>
            </a: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Regional TrendLabs</a:t>
            </a: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2" name="テキスト ボックス 261"/>
          <p:cNvSpPr txBox="1"/>
          <p:nvPr/>
        </p:nvSpPr>
        <p:spPr>
          <a:xfrm>
            <a:off x="4748093" y="3908776"/>
            <a:ext cx="492443" cy="184666"/>
          </a:xfrm>
          <a:prstGeom prst="rect">
            <a:avLst/>
          </a:prstGeom>
          <a:noFill/>
        </p:spPr>
        <p:txBody>
          <a:bodyPr wrap="none">
            <a:spAutoFit/>
          </a:bodyPr>
          <a:lstStyle/>
          <a:p>
            <a:pPr defTabSz="914400" eaLnBrk="1" hangingPunct="1">
              <a:defRPr/>
            </a:pP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社内対応</a:t>
            </a:r>
          </a:p>
        </p:txBody>
      </p:sp>
      <p:cxnSp>
        <p:nvCxnSpPr>
          <p:cNvPr id="267" name="直線矢印コネクタ 266"/>
          <p:cNvCxnSpPr>
            <a:stCxn id="211" idx="6"/>
            <a:endCxn id="209" idx="2"/>
          </p:cNvCxnSpPr>
          <p:nvPr/>
        </p:nvCxnSpPr>
        <p:spPr>
          <a:xfrm flipV="1">
            <a:off x="2198599" y="4053462"/>
            <a:ext cx="1183787" cy="10576"/>
          </a:xfrm>
          <a:prstGeom prst="straightConnector1">
            <a:avLst/>
          </a:prstGeom>
          <a:ln w="28575">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243" name="Picture 27" descr="Web-Application-Circle--512x512-gray-rgb.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77671" y="3850472"/>
            <a:ext cx="453380" cy="453380"/>
          </a:xfrm>
          <a:prstGeom prst="rect">
            <a:avLst/>
          </a:prstGeom>
        </p:spPr>
      </p:pic>
      <p:sp>
        <p:nvSpPr>
          <p:cNvPr id="244" name="テキスト ボックス 243"/>
          <p:cNvSpPr txBox="1"/>
          <p:nvPr/>
        </p:nvSpPr>
        <p:spPr>
          <a:xfrm>
            <a:off x="2204195" y="3636131"/>
            <a:ext cx="814647"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専用</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Web</a:t>
            </a: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ポータル</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(PSC)</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45" name="Picture 8" descr="Mobile-Device--512x512-gray-rgb.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784535" y="3995240"/>
            <a:ext cx="338695" cy="435129"/>
          </a:xfrm>
          <a:prstGeom prst="rect">
            <a:avLst/>
          </a:prstGeom>
        </p:spPr>
      </p:pic>
      <p:sp>
        <p:nvSpPr>
          <p:cNvPr id="270" name="角丸四角形 269"/>
          <p:cNvSpPr/>
          <p:nvPr/>
        </p:nvSpPr>
        <p:spPr>
          <a:xfrm>
            <a:off x="300851" y="941236"/>
            <a:ext cx="8534391" cy="180000"/>
          </a:xfrm>
          <a:prstGeom prst="roundRect">
            <a:avLst>
              <a:gd name="adj" fmla="val 50000"/>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228600" indent="-228600">
              <a:buFont typeface="Wingdings" panose="05000000000000000000" pitchFamily="2" charset="2"/>
              <a:buChar char="n"/>
            </a:pPr>
            <a:r>
              <a:rPr kumimoji="1" lang="en-US" altLang="ja-JP" sz="1050" b="1" dirty="0" smtClean="0"/>
              <a:t>TPS for Enterprise</a:t>
            </a:r>
            <a:endParaRPr kumimoji="1" lang="ja-JP" altLang="en-US" sz="1050" b="1" dirty="0"/>
          </a:p>
        </p:txBody>
      </p:sp>
      <p:sp>
        <p:nvSpPr>
          <p:cNvPr id="271" name="角丸四角形 270"/>
          <p:cNvSpPr/>
          <p:nvPr/>
        </p:nvSpPr>
        <p:spPr>
          <a:xfrm>
            <a:off x="305833" y="3226823"/>
            <a:ext cx="8534391" cy="180000"/>
          </a:xfrm>
          <a:prstGeom prst="roundRect">
            <a:avLst>
              <a:gd name="adj" fmla="val 50000"/>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228600" indent="-228600">
              <a:buFont typeface="Wingdings" panose="05000000000000000000" pitchFamily="2" charset="2"/>
              <a:buChar char="n"/>
            </a:pPr>
            <a:r>
              <a:rPr kumimoji="1" lang="en-US" altLang="ja-JP" sz="1050" b="1" dirty="0" smtClean="0"/>
              <a:t>TPRS for Enterprise</a:t>
            </a:r>
            <a:endParaRPr kumimoji="1" lang="ja-JP" altLang="en-US" sz="1050" b="1" dirty="0"/>
          </a:p>
        </p:txBody>
      </p:sp>
      <p:sp>
        <p:nvSpPr>
          <p:cNvPr id="272" name="角丸四角形 271"/>
          <p:cNvSpPr/>
          <p:nvPr/>
        </p:nvSpPr>
        <p:spPr>
          <a:xfrm>
            <a:off x="310222" y="5211761"/>
            <a:ext cx="2006221" cy="1183990"/>
          </a:xfrm>
          <a:prstGeom prst="roundRect">
            <a:avLst>
              <a:gd name="adj" fmla="val 3659"/>
            </a:avLst>
          </a:prstGeom>
          <a:solidFill>
            <a:srgbClr val="DDF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3" name="角丸四角形 272"/>
          <p:cNvSpPr/>
          <p:nvPr/>
        </p:nvSpPr>
        <p:spPr>
          <a:xfrm>
            <a:off x="3233285" y="5216130"/>
            <a:ext cx="5640906" cy="1181234"/>
          </a:xfrm>
          <a:prstGeom prst="roundRect">
            <a:avLst>
              <a:gd name="adj" fmla="val 3659"/>
            </a:avLst>
          </a:prstGeom>
          <a:solidFill>
            <a:srgbClr val="FCE8E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4" name="円/楕円 273"/>
          <p:cNvSpPr>
            <a:spLocks noChangeAspect="1"/>
          </p:cNvSpPr>
          <p:nvPr/>
        </p:nvSpPr>
        <p:spPr>
          <a:xfrm>
            <a:off x="3379570" y="5591001"/>
            <a:ext cx="1332621" cy="569302"/>
          </a:xfrm>
          <a:prstGeom prst="ellipse">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5" name="円/楕円 274"/>
          <p:cNvSpPr/>
          <p:nvPr/>
        </p:nvSpPr>
        <p:spPr>
          <a:xfrm>
            <a:off x="369364" y="5659994"/>
            <a:ext cx="1826419" cy="442787"/>
          </a:xfrm>
          <a:prstGeom prst="ellipse">
            <a:avLst/>
          </a:prstGeom>
          <a:solidFill>
            <a:srgbClr val="CCFFCC"/>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78" name="Picture 33" descr="j04339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5046" y="5497812"/>
            <a:ext cx="42068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3" name="Rectangle 36"/>
          <p:cNvSpPr>
            <a:spLocks noChangeArrowheads="1"/>
          </p:cNvSpPr>
          <p:nvPr/>
        </p:nvSpPr>
        <p:spPr bwMode="auto">
          <a:xfrm>
            <a:off x="709680" y="5888817"/>
            <a:ext cx="1180531" cy="259263"/>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rgbClr val="00B050">
                      <a:alpha val="50000"/>
                    </a:srgb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サポート窓口担当者様</a:t>
            </a:r>
            <a:endParaRPr kumimoji="1" lang="ja-JP" altLang="en-US" sz="600" kern="0" dirty="0">
              <a:solidFill>
                <a:srgbClr val="FFFFFF"/>
              </a:solidFill>
              <a:effectLst>
                <a:glow rad="127000">
                  <a:srgbClr val="00B050">
                    <a:alpha val="50000"/>
                  </a:srgb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0" name="円/楕円 289"/>
          <p:cNvSpPr>
            <a:spLocks noChangeAspect="1"/>
          </p:cNvSpPr>
          <p:nvPr/>
        </p:nvSpPr>
        <p:spPr>
          <a:xfrm>
            <a:off x="4925352" y="5361924"/>
            <a:ext cx="1121320" cy="466572"/>
          </a:xfrm>
          <a:prstGeom prst="ellips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94" name="Rectangle 36"/>
          <p:cNvSpPr>
            <a:spLocks noChangeArrowheads="1"/>
          </p:cNvSpPr>
          <p:nvPr/>
        </p:nvSpPr>
        <p:spPr bwMode="auto">
          <a:xfrm>
            <a:off x="5067930" y="5506878"/>
            <a:ext cx="868474" cy="36256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サポート部門</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9" name="フリーフォーム 298"/>
          <p:cNvSpPr/>
          <p:nvPr/>
        </p:nvSpPr>
        <p:spPr>
          <a:xfrm>
            <a:off x="4685605" y="5707264"/>
            <a:ext cx="426936" cy="162176"/>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04" name="テキスト ボックス 303"/>
          <p:cNvSpPr txBox="1"/>
          <p:nvPr/>
        </p:nvSpPr>
        <p:spPr>
          <a:xfrm>
            <a:off x="3639073" y="6137156"/>
            <a:ext cx="800219" cy="184666"/>
          </a:xfrm>
          <a:prstGeom prst="rect">
            <a:avLst/>
          </a:prstGeom>
          <a:noFill/>
        </p:spPr>
        <p:txBody>
          <a:bodyPr wrap="none">
            <a:spAutoFit/>
          </a:bodyPr>
          <a:lstStyle/>
          <a:p>
            <a:pPr defTabSz="914400" eaLnBrk="1" hangingPunct="1">
              <a:defRPr/>
            </a:pPr>
            <a:r>
              <a:rPr kumimoji="1" lang="ja-JP" altLang="en-US" sz="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お問い合わせ対応</a:t>
            </a:r>
            <a:endParaRPr kumimoji="1" lang="ja-JP" altLang="en-US" sz="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8" name="テキスト ボックス 307"/>
          <p:cNvSpPr txBox="1"/>
          <p:nvPr/>
        </p:nvSpPr>
        <p:spPr>
          <a:xfrm>
            <a:off x="4759000" y="5873454"/>
            <a:ext cx="492443" cy="184666"/>
          </a:xfrm>
          <a:prstGeom prst="rect">
            <a:avLst/>
          </a:prstGeom>
          <a:noFill/>
        </p:spPr>
        <p:txBody>
          <a:bodyPr wrap="none">
            <a:spAutoFit/>
          </a:bodyPr>
          <a:lstStyle/>
          <a:p>
            <a:pPr defTabSz="914400" eaLnBrk="1" hangingPunct="1">
              <a:defRPr/>
            </a:pPr>
            <a:r>
              <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社内対応</a:t>
            </a:r>
          </a:p>
        </p:txBody>
      </p:sp>
      <p:cxnSp>
        <p:nvCxnSpPr>
          <p:cNvPr id="311" name="直線矢印コネクタ 310"/>
          <p:cNvCxnSpPr>
            <a:stCxn id="275" idx="6"/>
            <a:endCxn id="274" idx="2"/>
          </p:cNvCxnSpPr>
          <p:nvPr/>
        </p:nvCxnSpPr>
        <p:spPr>
          <a:xfrm flipV="1">
            <a:off x="2195783" y="5875652"/>
            <a:ext cx="1183787" cy="5736"/>
          </a:xfrm>
          <a:prstGeom prst="straightConnector1">
            <a:avLst/>
          </a:prstGeom>
          <a:ln w="28575">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315" name="Picture 10"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417883" y="52982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 name="Picture 12"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417883" y="55395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6" name="Picture 11"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668537" y="52982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 name="Picture 13"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668537" y="55395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 name="Picture 57"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914428" y="52982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0" name="Picture 58"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914428" y="5539500"/>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1" name="Picture 59"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165293" y="5294336"/>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2" name="Picture 60" descr="j043393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173919" y="5535636"/>
            <a:ext cx="4953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7" name="Rectangle 36"/>
          <p:cNvSpPr>
            <a:spLocks noChangeArrowheads="1"/>
          </p:cNvSpPr>
          <p:nvPr/>
        </p:nvSpPr>
        <p:spPr bwMode="auto">
          <a:xfrm>
            <a:off x="3173243" y="3961903"/>
            <a:ext cx="1756638"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カスタマーサービスエンジニア</a:t>
            </a:r>
            <a:endPar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(CSE)</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3" name="Rectangle 36"/>
          <p:cNvSpPr>
            <a:spLocks noChangeArrowheads="1"/>
          </p:cNvSpPr>
          <p:nvPr/>
        </p:nvSpPr>
        <p:spPr bwMode="auto">
          <a:xfrm>
            <a:off x="3171081" y="5915505"/>
            <a:ext cx="1756638" cy="244188"/>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サポートコールセンター</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26" name="Picture 19" descr="j0433941"/>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5017161" y="5173980"/>
            <a:ext cx="438125" cy="4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 name="Picture 61" descr="j0433941"/>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5334904" y="5169217"/>
            <a:ext cx="438125" cy="4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 name="Picture 62" descr="j0433941"/>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5630412" y="5194617"/>
            <a:ext cx="438126" cy="4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9" name="円/楕円 358"/>
          <p:cNvSpPr>
            <a:spLocks noChangeAspect="1"/>
          </p:cNvSpPr>
          <p:nvPr/>
        </p:nvSpPr>
        <p:spPr>
          <a:xfrm>
            <a:off x="6305235" y="5360064"/>
            <a:ext cx="1121320" cy="466572"/>
          </a:xfrm>
          <a:prstGeom prst="ellips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354"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02344" y="5210674"/>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678191" y="5221024"/>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974288" y="5212427"/>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7" name="Rectangle 36"/>
          <p:cNvSpPr>
            <a:spLocks noChangeArrowheads="1"/>
          </p:cNvSpPr>
          <p:nvPr/>
        </p:nvSpPr>
        <p:spPr bwMode="auto">
          <a:xfrm>
            <a:off x="6370564" y="5495964"/>
            <a:ext cx="1006079" cy="36256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製品エスカレーション</a:t>
            </a:r>
            <a:endPar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担当</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64" name="直線矢印コネクタ 363"/>
          <p:cNvCxnSpPr>
            <a:stCxn id="290" idx="6"/>
            <a:endCxn id="359" idx="2"/>
          </p:cNvCxnSpPr>
          <p:nvPr/>
        </p:nvCxnSpPr>
        <p:spPr>
          <a:xfrm flipV="1">
            <a:off x="6046672" y="5593350"/>
            <a:ext cx="258563" cy="1860"/>
          </a:xfrm>
          <a:prstGeom prst="straightConnector1">
            <a:avLst/>
          </a:prstGeom>
          <a:ln w="22225">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67" name="円/楕円 366"/>
          <p:cNvSpPr>
            <a:spLocks noChangeAspect="1"/>
          </p:cNvSpPr>
          <p:nvPr/>
        </p:nvSpPr>
        <p:spPr>
          <a:xfrm>
            <a:off x="7691856" y="5360064"/>
            <a:ext cx="1121320" cy="466572"/>
          </a:xfrm>
          <a:prstGeom prst="ellips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368"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88965" y="5210674"/>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064812" y="5221024"/>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0" name="Picture 32" descr="MCj04339490000[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360909" y="5212427"/>
            <a:ext cx="396152" cy="39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1" name="Rectangle 36"/>
          <p:cNvSpPr>
            <a:spLocks noChangeArrowheads="1"/>
          </p:cNvSpPr>
          <p:nvPr/>
        </p:nvSpPr>
        <p:spPr bwMode="auto">
          <a:xfrm>
            <a:off x="7757185" y="5495964"/>
            <a:ext cx="1006079" cy="36256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製品開発担当</a:t>
            </a:r>
            <a:endPar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(R&amp;D)</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72" name="直線矢印コネクタ 371"/>
          <p:cNvCxnSpPr>
            <a:endCxn id="367" idx="2"/>
          </p:cNvCxnSpPr>
          <p:nvPr/>
        </p:nvCxnSpPr>
        <p:spPr>
          <a:xfrm flipV="1">
            <a:off x="7433293" y="5593350"/>
            <a:ext cx="258563" cy="1860"/>
          </a:xfrm>
          <a:prstGeom prst="straightConnector1">
            <a:avLst/>
          </a:prstGeom>
          <a:ln w="22225">
            <a:solidFill>
              <a:srgbClr val="0070C0"/>
            </a:solidFill>
            <a:prstDash val="solid"/>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73" name="円/楕円 372"/>
          <p:cNvSpPr>
            <a:spLocks noChangeAspect="1"/>
          </p:cNvSpPr>
          <p:nvPr/>
        </p:nvSpPr>
        <p:spPr>
          <a:xfrm>
            <a:off x="5742190" y="5973903"/>
            <a:ext cx="1332621" cy="387802"/>
          </a:xfrm>
          <a:prstGeom prst="ellipse">
            <a:avLst/>
          </a:prstGeom>
          <a:solidFill>
            <a:schemeClr val="bg2">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374"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81176" y="5861689"/>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5"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238698" y="5860926"/>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6" name="Picture 37" descr="MCj04339370000[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91942" y="5872404"/>
            <a:ext cx="323820" cy="32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7" name="Rectangle 36"/>
          <p:cNvSpPr>
            <a:spLocks noChangeArrowheads="1"/>
          </p:cNvSpPr>
          <p:nvPr/>
        </p:nvSpPr>
        <p:spPr bwMode="auto">
          <a:xfrm>
            <a:off x="5809153" y="6009817"/>
            <a:ext cx="1231076" cy="458952"/>
          </a:xfrm>
          <a:prstGeom prst="rect">
            <a:avLst/>
          </a:prstGeom>
          <a:noFill/>
          <a:ln w="9525" algn="ctr">
            <a:noFill/>
            <a:miter lim="800000"/>
            <a:headEnd/>
            <a:tailEnd/>
          </a:ln>
          <a:effectLst/>
        </p:spPr>
        <p:txBody>
          <a:bodyPr wrap="none" anchor="ctr"/>
          <a:lstStyle/>
          <a:p>
            <a:pPr algn="ctr" defTabSz="914400" eaLnBrk="1" fontAlgn="auto" hangingPunct="1">
              <a:spcBef>
                <a:spcPts val="0"/>
              </a:spcBef>
              <a:spcAft>
                <a:spcPts val="0"/>
              </a:spcAft>
              <a:defRPr/>
            </a:pPr>
            <a:r>
              <a:rPr kumimoji="1" lang="ja-JP" altLang="en-US" sz="800" kern="0" dirty="0" smtClean="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rPr>
              <a:t>ウイルス解析センター</a:t>
            </a:r>
            <a:endParaRPr kumimoji="1" lang="ja-JP" altLang="en-US" sz="800" kern="0" dirty="0">
              <a:solidFill>
                <a:srgbClr val="FFFFFF"/>
              </a:solidFill>
              <a:effectLst>
                <a:glow rad="127000">
                  <a:schemeClr val="bg2">
                    <a:lumMod val="40000"/>
                    <a:lumOff val="60000"/>
                    <a:alpha val="50000"/>
                  </a:schemeClr>
                </a:glow>
                <a:outerShdw blurRad="38100" dist="38100" dir="2700000" algn="tl">
                  <a:srgbClr val="C0C0C0"/>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en-US" altLang="ja-JP" sz="800" kern="0" dirty="0" smtClean="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rPr>
              <a:t>(TrendLabs)</a:t>
            </a:r>
            <a:endParaRPr kumimoji="1" lang="ja-JP" altLang="en-US" sz="800" kern="0" dirty="0">
              <a:solidFill>
                <a:srgbClr val="FFFFFF"/>
              </a:solidFill>
              <a:effectLst>
                <a:glow rad="127000">
                  <a:schemeClr val="bg2">
                    <a:lumMod val="40000"/>
                    <a:lumOff val="60000"/>
                    <a:alpha val="50000"/>
                  </a:schemeClr>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8" name="フリーフォーム 377"/>
          <p:cNvSpPr/>
          <p:nvPr/>
        </p:nvSpPr>
        <p:spPr>
          <a:xfrm rot="3803938">
            <a:off x="5391785" y="5904001"/>
            <a:ext cx="429085" cy="199270"/>
          </a:xfrm>
          <a:custGeom>
            <a:avLst/>
            <a:gdLst>
              <a:gd name="connsiteX0" fmla="*/ 0 w 1364776"/>
              <a:gd name="connsiteY0" fmla="*/ 177421 h 199883"/>
              <a:gd name="connsiteX1" fmla="*/ 907576 w 1364776"/>
              <a:gd name="connsiteY1" fmla="*/ 184245 h 199883"/>
              <a:gd name="connsiteX2" fmla="*/ 1364776 w 1364776"/>
              <a:gd name="connsiteY2" fmla="*/ 0 h 199883"/>
            </a:gdLst>
            <a:ahLst/>
            <a:cxnLst>
              <a:cxn ang="0">
                <a:pos x="connsiteX0" y="connsiteY0"/>
              </a:cxn>
              <a:cxn ang="0">
                <a:pos x="connsiteX1" y="connsiteY1"/>
              </a:cxn>
              <a:cxn ang="0">
                <a:pos x="connsiteX2" y="connsiteY2"/>
              </a:cxn>
            </a:cxnLst>
            <a:rect l="l" t="t" r="r" b="b"/>
            <a:pathLst>
              <a:path w="1364776" h="199883">
                <a:moveTo>
                  <a:pt x="0" y="177421"/>
                </a:moveTo>
                <a:cubicBezTo>
                  <a:pt x="340056" y="195618"/>
                  <a:pt x="680113" y="213815"/>
                  <a:pt x="907576" y="184245"/>
                </a:cubicBezTo>
                <a:cubicBezTo>
                  <a:pt x="1135039" y="154675"/>
                  <a:pt x="1249907" y="77337"/>
                  <a:pt x="1364776" y="0"/>
                </a:cubicBezTo>
              </a:path>
            </a:pathLst>
          </a:custGeom>
          <a:noFill/>
          <a:ln w="31750">
            <a:solidFill>
              <a:srgbClr val="0070C0"/>
            </a:solidFill>
            <a:prstDash val="solid"/>
            <a:headEnd type="arrow"/>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379" name="Picture 79" descr="Internet--512x512-gray-rgb.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58317" y="5599612"/>
            <a:ext cx="547115" cy="330457"/>
          </a:xfrm>
          <a:prstGeom prst="rect">
            <a:avLst/>
          </a:prstGeom>
        </p:spPr>
      </p:pic>
      <p:pic>
        <p:nvPicPr>
          <p:cNvPr id="380" name="Picture 8" descr="Mobile-Device--512x512-gray-rgb.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764320" y="5748222"/>
            <a:ext cx="338695" cy="435129"/>
          </a:xfrm>
          <a:prstGeom prst="rect">
            <a:avLst/>
          </a:prstGeom>
        </p:spPr>
      </p:pic>
      <p:sp>
        <p:nvSpPr>
          <p:cNvPr id="381" name="テキスト ボックス 380"/>
          <p:cNvSpPr txBox="1"/>
          <p:nvPr/>
        </p:nvSpPr>
        <p:spPr>
          <a:xfrm>
            <a:off x="2209235" y="5402215"/>
            <a:ext cx="800219"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弊社スタンダード</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サポート</a:t>
            </a:r>
            <a:r>
              <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Web</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2" name="テキスト ボックス 381"/>
          <p:cNvSpPr txBox="1"/>
          <p:nvPr/>
        </p:nvSpPr>
        <p:spPr>
          <a:xfrm>
            <a:off x="2505322" y="6148080"/>
            <a:ext cx="800219" cy="276999"/>
          </a:xfrm>
          <a:prstGeom prst="rect">
            <a:avLst/>
          </a:prstGeom>
          <a:noFill/>
        </p:spPr>
        <p:txBody>
          <a:bodyPr wrap="none">
            <a:spAutoFit/>
          </a:bodyPr>
          <a:lstStyle/>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弊社スタンダード</a:t>
            </a:r>
            <a:endParaRPr kumimoji="1" lang="en-US" altLang="ja-JP"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ja-JP" altLang="en-US" sz="6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サポート電話窓口</a:t>
            </a:r>
            <a:endParaRPr kumimoji="1" lang="ja-JP" altLang="en-US" sz="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角丸四角形 1"/>
          <p:cNvSpPr/>
          <p:nvPr/>
        </p:nvSpPr>
        <p:spPr>
          <a:xfrm>
            <a:off x="337676" y="1191034"/>
            <a:ext cx="667929" cy="189663"/>
          </a:xfrm>
          <a:prstGeom prst="roundRect">
            <a:avLst>
              <a:gd name="adj" fmla="val 50000"/>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お客さま</a:t>
            </a:r>
            <a:endParaRPr kumimoji="1" lang="ja-JP" altLang="en-US" sz="900" b="1" dirty="0">
              <a:effectLst>
                <a:outerShdw blurRad="38100" dist="38100" dir="2700000" algn="tl">
                  <a:srgbClr val="000000">
                    <a:alpha val="43137"/>
                  </a:srgbClr>
                </a:outerShdw>
              </a:effectLst>
            </a:endParaRPr>
          </a:p>
        </p:txBody>
      </p:sp>
      <p:sp>
        <p:nvSpPr>
          <p:cNvPr id="158" name="角丸四角形 157"/>
          <p:cNvSpPr/>
          <p:nvPr/>
        </p:nvSpPr>
        <p:spPr>
          <a:xfrm>
            <a:off x="337676" y="3454310"/>
            <a:ext cx="667929" cy="189663"/>
          </a:xfrm>
          <a:prstGeom prst="roundRect">
            <a:avLst>
              <a:gd name="adj" fmla="val 50000"/>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お客さま</a:t>
            </a:r>
            <a:endParaRPr kumimoji="1" lang="ja-JP" altLang="en-US" sz="900" b="1" dirty="0">
              <a:effectLst>
                <a:outerShdw blurRad="38100" dist="38100" dir="2700000" algn="tl">
                  <a:srgbClr val="000000">
                    <a:alpha val="43137"/>
                  </a:srgbClr>
                </a:outerShdw>
              </a:effectLst>
            </a:endParaRPr>
          </a:p>
        </p:txBody>
      </p:sp>
      <p:sp>
        <p:nvSpPr>
          <p:cNvPr id="159" name="角丸四角形 158"/>
          <p:cNvSpPr/>
          <p:nvPr/>
        </p:nvSpPr>
        <p:spPr>
          <a:xfrm>
            <a:off x="354513" y="5221527"/>
            <a:ext cx="667929" cy="189663"/>
          </a:xfrm>
          <a:prstGeom prst="roundRect">
            <a:avLst>
              <a:gd name="adj" fmla="val 50000"/>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お客さま</a:t>
            </a:r>
            <a:endParaRPr kumimoji="1" lang="ja-JP" altLang="en-US" sz="900" b="1" dirty="0">
              <a:effectLst>
                <a:outerShdw blurRad="38100" dist="38100" dir="2700000" algn="tl">
                  <a:srgbClr val="000000">
                    <a:alpha val="43137"/>
                  </a:srgbClr>
                </a:outerShdw>
              </a:effectLst>
            </a:endParaRPr>
          </a:p>
        </p:txBody>
      </p:sp>
      <p:sp>
        <p:nvSpPr>
          <p:cNvPr id="160" name="角丸四角形 159"/>
          <p:cNvSpPr/>
          <p:nvPr/>
        </p:nvSpPr>
        <p:spPr>
          <a:xfrm>
            <a:off x="7788965" y="1188740"/>
            <a:ext cx="1050632" cy="176555"/>
          </a:xfrm>
          <a:prstGeom prst="roundRect">
            <a:avLst>
              <a:gd name="adj" fmla="val 50000"/>
            </a:avLst>
          </a:prstGeom>
          <a:solidFill>
            <a:srgbClr val="D200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トレンドマイクロ</a:t>
            </a:r>
            <a:endParaRPr kumimoji="1" lang="ja-JP" altLang="en-US" sz="900" b="1" dirty="0">
              <a:effectLst>
                <a:outerShdw blurRad="38100" dist="38100" dir="2700000" algn="tl">
                  <a:srgbClr val="000000">
                    <a:alpha val="43137"/>
                  </a:srgbClr>
                </a:outerShdw>
              </a:effectLst>
            </a:endParaRPr>
          </a:p>
        </p:txBody>
      </p:sp>
      <p:sp>
        <p:nvSpPr>
          <p:cNvPr id="161" name="角丸四角形 160"/>
          <p:cNvSpPr/>
          <p:nvPr/>
        </p:nvSpPr>
        <p:spPr>
          <a:xfrm>
            <a:off x="7794088" y="3470130"/>
            <a:ext cx="1050632" cy="176555"/>
          </a:xfrm>
          <a:prstGeom prst="roundRect">
            <a:avLst>
              <a:gd name="adj" fmla="val 50000"/>
            </a:avLst>
          </a:prstGeom>
          <a:solidFill>
            <a:srgbClr val="D200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トレンドマイクロ</a:t>
            </a:r>
            <a:endParaRPr kumimoji="1" lang="ja-JP" altLang="en-US" sz="900" b="1" dirty="0">
              <a:effectLst>
                <a:outerShdw blurRad="38100" dist="38100" dir="2700000" algn="tl">
                  <a:srgbClr val="000000">
                    <a:alpha val="43137"/>
                  </a:srgbClr>
                </a:outerShdw>
              </a:effectLst>
            </a:endParaRPr>
          </a:p>
        </p:txBody>
      </p:sp>
      <p:sp>
        <p:nvSpPr>
          <p:cNvPr id="162" name="角丸四角形 161"/>
          <p:cNvSpPr/>
          <p:nvPr/>
        </p:nvSpPr>
        <p:spPr>
          <a:xfrm>
            <a:off x="7794088" y="6191423"/>
            <a:ext cx="1050632" cy="176555"/>
          </a:xfrm>
          <a:prstGeom prst="roundRect">
            <a:avLst>
              <a:gd name="adj" fmla="val 50000"/>
            </a:avLst>
          </a:prstGeom>
          <a:solidFill>
            <a:srgbClr val="D20000"/>
          </a:solidFill>
          <a:ln>
            <a:noFill/>
          </a:ln>
          <a:effectLst/>
        </p:spPr>
        <p:style>
          <a:lnRef idx="1">
            <a:schemeClr val="accent1"/>
          </a:lnRef>
          <a:fillRef idx="3">
            <a:schemeClr val="accent1"/>
          </a:fillRef>
          <a:effectRef idx="2">
            <a:schemeClr val="accent1"/>
          </a:effectRef>
          <a:fontRef idx="minor">
            <a:schemeClr val="lt1"/>
          </a:fontRef>
        </p:style>
        <p:txBody>
          <a:bodyPr lIns="36000" tIns="0" rIns="36000" bIns="0" rtlCol="0" anchor="ctr"/>
          <a:lstStyle/>
          <a:p>
            <a:pPr algn="ctr"/>
            <a:r>
              <a:rPr kumimoji="1" lang="ja-JP" altLang="en-US" sz="900" b="1" dirty="0" smtClean="0">
                <a:effectLst>
                  <a:outerShdw blurRad="38100" dist="38100" dir="2700000" algn="tl">
                    <a:srgbClr val="000000">
                      <a:alpha val="43137"/>
                    </a:srgbClr>
                  </a:outerShdw>
                </a:effectLst>
              </a:rPr>
              <a:t>トレンドマイクロ</a:t>
            </a:r>
            <a:endParaRPr kumimoji="1" lang="ja-JP" altLang="en-US" sz="9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8137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提供サービス｜製品関連</a:t>
            </a:r>
            <a:r>
              <a:rPr kumimoji="1" lang="ja-JP" altLang="en-US" sz="2400" dirty="0" smtClean="0"/>
              <a:t>　</a:t>
            </a:r>
            <a:endParaRPr kumimoji="1" lang="en-US" altLang="ja-JP" sz="2400" dirty="0"/>
          </a:p>
        </p:txBody>
      </p:sp>
      <p:graphicFrame>
        <p:nvGraphicFramePr>
          <p:cNvPr id="3" name="表 2"/>
          <p:cNvGraphicFramePr>
            <a:graphicFrameLocks noGrp="1"/>
          </p:cNvGraphicFramePr>
          <p:nvPr>
            <p:extLst>
              <p:ext uri="{D42A27DB-BD31-4B8C-83A1-F6EECF244321}">
                <p14:modId xmlns:p14="http://schemas.microsoft.com/office/powerpoint/2010/main" val="2585541995"/>
              </p:ext>
            </p:extLst>
          </p:nvPr>
        </p:nvGraphicFramePr>
        <p:xfrm>
          <a:off x="241165" y="875222"/>
          <a:ext cx="8645660" cy="5166560"/>
        </p:xfrm>
        <a:graphic>
          <a:graphicData uri="http://schemas.openxmlformats.org/drawingml/2006/table">
            <a:tbl>
              <a:tblPr firstRow="1" bandRow="1"/>
              <a:tblGrid>
                <a:gridCol w="873260"/>
                <a:gridCol w="2076450"/>
                <a:gridCol w="4648200"/>
                <a:gridCol w="1047750"/>
              </a:tblGrid>
              <a:tr h="190891">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メニュー区分</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サービスメニュー</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提供内容</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チケット数</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472003">
                <a:tc rowSpan="6">
                  <a:txBody>
                    <a:bodyPr/>
                    <a:lstStyle/>
                    <a:p>
                      <a:r>
                        <a:rPr kumimoji="1" lang="ja-JP" altLang="en-US" sz="9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当社製品を効果的に活用するための技術支援</a:t>
                      </a:r>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zh-TW"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製品情報提供</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当社製品の最新情報を電子メールにて提供します。提供する技術情報は以下の通りです。</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サポートニュース</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パターンファイル</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検索エンジンの最新バージョンに関する情報</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当社製品の最新バージョンに関する情報</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375238">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製品関連勉強会</a:t>
                      </a:r>
                      <a:endPar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(Security Knowledge Workshop)</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当社製品の操作方法からコンソールの確認方法、検出ログの確認方法、判断手法など、お客様が当社製品を有効に運用するためのトレーニングや、お客様のご要望にあわせて作成したカリキュラムに基づき、</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CSM</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が製品関連勉強会を実施いたします。</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カリキュラム</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55078">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製品設定診断サービス</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エンジニアがお客様環境の製品の設定値を診断し、適切な運用をご提案します。対象製品は、担当</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CSM</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にお問い合わせください。</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501160">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バージョンアップ支援サービス</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が用意したヒアリングシートに記載頂いたお客さま環境情報に基づき、お客さまが作成が作成されたバージョンアップ計画のレビューを行い、注意点の報告および質疑応答を行います。対象製品を含めた詳細は</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PSC</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経由でお問い合わせください。</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別途見積</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501160">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インシデント対応フロー作成支援</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を用いたインシデント対応フローの策定を支援します。当社製品の検知・分析に基づくインシデント対応開始の定義や、端末調査・検体解析・パターンファイル配信などの対応方法等、一連のインシデント対応フローについてお客様が手順書等を作成される際の技術的アドバイスを提供します。</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別途見積</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501160">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Connected Threat Defense</a:t>
                      </a:r>
                    </a:p>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設定支援</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当社製品を連携させシステム全体の一元的な可視化・統制を実現する当社ソリューション：</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Connected Threat Defense</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を効果的に運用するためのお客さまによる設定作業に対し、技術的アドバイスを提供します。</a:t>
                      </a:r>
                      <a:endPar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別途見積</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rowSpan="5">
                  <a:txBody>
                    <a:bodyPr/>
                    <a:lstStyle/>
                    <a:p>
                      <a:r>
                        <a:rPr kumimoji="1" lang="ja-JP" altLang="en-US" sz="9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当社製品の保守運用に対する技術支援</a:t>
                      </a:r>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CSE</a:t>
                      </a:r>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によるお問い合わせ対応</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お客さまからのお問い合わせ内容に応じた専門性を有するカスタマー・サービス・エンジニア（</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CSE</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）が、お問い合わせ対応を行います。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当社製品の使用方法や動作、製品付属ドキュメントに関するお問い合わせ対応</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の使用方法や動作および、製品付属ドキュメントの内容について、コンタクトパーソンからのお問い合わせに回答します。当社製品がドキュメント通りに動作しない場合は、その現象の確認や既知の回避方法をご紹介いたします。</a:t>
                      </a: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お問い合わせ </a:t>
                      </a:r>
                      <a:r>
                        <a:rPr kumimoji="1" lang="en-US" altLang="ja-JP"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900" baseline="30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当社製品不具合時の対応</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当社製品の不具合と思われる障害が発生した場合、該当する障害を解決する事を目的としてお問い合わせいただく事が可能です。詳細はサービスガイドブックをご確認ください。</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0 </a:t>
                      </a:r>
                      <a:r>
                        <a:rPr kumimoji="1" lang="en-US" altLang="ja-JP"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900" baseline="30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当社製品が生成するレポートに関するお問い合わせ対応</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当社製品が生成するレポートの内容について、コンタクトパーソンからのお問い合わせに回答します。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お問い合わせ</a:t>
                      </a: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セキュリティトピック・クリッピングレポート</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ホットフィックスを含む製品関連情報と、ウイルス</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パターンファイル</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セキュリティニュースを含む脅威系情報を毎月提供します。（</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PDF</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ファイルでのご提供となります。）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kumimoji="1" lang="ja-JP" altLang="en-US"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endParaRPr kumimoji="1" lang="ja-JP" altLang="en-US"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bl>
          </a:graphicData>
        </a:graphic>
      </p:graphicFrame>
      <p:sp>
        <p:nvSpPr>
          <p:cNvPr id="4" name="テキスト ボックス 3"/>
          <p:cNvSpPr txBox="1"/>
          <p:nvPr/>
        </p:nvSpPr>
        <p:spPr>
          <a:xfrm>
            <a:off x="171448" y="6020514"/>
            <a:ext cx="8648701" cy="415498"/>
          </a:xfrm>
          <a:prstGeom prst="rect">
            <a:avLst/>
          </a:prstGeom>
          <a:noFill/>
        </p:spPr>
        <p:txBody>
          <a:bodyPr wrap="square" rtlCol="0">
            <a:spAutoFit/>
          </a:bodyPr>
          <a:lstStyle/>
          <a:p>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つのお問い合わせに複数のお問い合わせが含まれている場合、お問い合わせ件数分のチケットが必要です。詳細は</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CSM</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にお問い合わせください。</a:t>
            </a:r>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　当社製品不具合時のチケット利用数＝「</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0</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」の適用には、特定の条件がございます。詳細は最新のサービスガイドブックをご参照ください。</a:t>
            </a:r>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の契約期間の途中にサービス提供を開始した場合にも</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記載のチケットが必要です</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。また</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ごとの契約更新のたびに、記載の</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サービスチケットが必要になります。</a:t>
            </a:r>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4714874" y="260177"/>
            <a:ext cx="2088000" cy="416692"/>
          </a:xfrm>
          <a:prstGeom prst="roundRect">
            <a:avLst/>
          </a:prstGeom>
          <a:solidFill>
            <a:srgbClr val="FF66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kumimoji="1" lang="en-US" altLang="ja-JP" sz="1400" b="1" dirty="0">
                <a:solidFill>
                  <a:srgbClr val="FFFFFF"/>
                </a:solidFill>
                <a:effectLst>
                  <a:outerShdw blurRad="38100" dist="38100" dir="2700000" algn="tl">
                    <a:srgbClr val="000000">
                      <a:alpha val="43137"/>
                    </a:srgbClr>
                  </a:outerShdw>
                </a:effectLst>
              </a:rPr>
              <a:t>TPS for Enterprise</a:t>
            </a:r>
            <a:endParaRPr kumimoji="1" lang="ja-JP" altLang="en-US" sz="14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61818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t>提供サービス｜脅威関連</a:t>
            </a:r>
            <a:r>
              <a:rPr kumimoji="1" lang="ja-JP" altLang="en-US" sz="2400" dirty="0" smtClean="0"/>
              <a:t>　</a:t>
            </a:r>
            <a:endParaRPr kumimoji="1" lang="en-US" altLang="ja-JP" sz="2400" dirty="0"/>
          </a:p>
        </p:txBody>
      </p:sp>
      <p:graphicFrame>
        <p:nvGraphicFramePr>
          <p:cNvPr id="3" name="表 2"/>
          <p:cNvGraphicFramePr>
            <a:graphicFrameLocks noGrp="1"/>
          </p:cNvGraphicFramePr>
          <p:nvPr>
            <p:extLst>
              <p:ext uri="{D42A27DB-BD31-4B8C-83A1-F6EECF244321}">
                <p14:modId xmlns:p14="http://schemas.microsoft.com/office/powerpoint/2010/main" val="3579149464"/>
              </p:ext>
            </p:extLst>
          </p:nvPr>
        </p:nvGraphicFramePr>
        <p:xfrm>
          <a:off x="241165" y="875222"/>
          <a:ext cx="8645660" cy="4658560"/>
        </p:xfrm>
        <a:graphic>
          <a:graphicData uri="http://schemas.openxmlformats.org/drawingml/2006/table">
            <a:tbl>
              <a:tblPr firstRow="1" bandRow="1"/>
              <a:tblGrid>
                <a:gridCol w="873260"/>
                <a:gridCol w="2076450"/>
                <a:gridCol w="4648200"/>
                <a:gridCol w="1047750"/>
              </a:tblGrid>
              <a:tr h="190891">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メニュー区分</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サービスメニュー</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提供内容</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チケット数</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472003">
                <a:tc rowSpan="4">
                  <a:txBody>
                    <a:bodyPr/>
                    <a:lstStyle/>
                    <a:p>
                      <a:r>
                        <a:rPr kumimoji="1" lang="ja-JP" altLang="en-US" sz="9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最新脅威に備えた対策強化を行う為の技術支援</a:t>
                      </a: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zh-TW"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脅威情報提供</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当社が重要と判断した脅威情報を電子メールにて提供します。提供する脅威情報は以下の通りです。</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脆弱性情報</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サイバー攻撃に関する注意喚起</a:t>
                      </a:r>
                    </a:p>
                    <a:p>
                      <a:pPr marL="360000" lvl="1" indent="-171450" algn="l">
                        <a:buFont typeface="Wingdings" panose="05000000000000000000" pitchFamily="2" charset="2"/>
                        <a:buChar char="Ø"/>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新種ウイルスの情報</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375238">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脅威関連勉強会</a:t>
                      </a:r>
                      <a:endPar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(Security Knowledge Workshop)</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最新の脅威傾向・脆弱性情報や攻撃手法など、お客さまセキュリティ</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対策強化の前提となる脅威関連のトレーニングや、お客様のご要望にあわせて作成したカリキュラムに基づき、</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CSM</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が脅威関連勉強会を実施いたします。</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カリキュラム</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55078">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重要脆弱性情報通知サービス</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一般に公開された脆弱性情報の中から、トレンドマイクロが重要であると判断した脆弱性の情報を毎月第</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水曜日および翌月第</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水曜日に作成、</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PDF</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ファイルとしてご提供するサービスです。</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501160">
                <a:tc vMerge="1">
                  <a:txBody>
                    <a:bodyPr/>
                    <a:lstStyle/>
                    <a:p>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セキュリティリスク分析</a:t>
                      </a: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marL="0" lvl="0" indent="-268650" algn="l">
                        <a:buFont typeface="Wingdings" panose="05000000000000000000" pitchFamily="2" charset="2"/>
                        <a:buNone/>
                      </a:pP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ウイルスバスター</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Corp.</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サーバから取得可能なウイルス検出ログを、過去</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ヶ月の範囲で詳細調査・分析し、直面するセキュリティ上のリスクを診断、解決策をご提案します。　（</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PDF</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ファイルでのご提供となります。）</a:t>
                      </a: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回</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rowSpan="4">
                  <a:txBody>
                    <a:bodyPr/>
                    <a:lstStyle/>
                    <a:p>
                      <a:r>
                        <a:rPr kumimoji="1" lang="ja-JP" altLang="en-US" sz="9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脅威関連のお問い合わせに対する技術支援</a:t>
                      </a:r>
                      <a:endParaRPr kumimoji="1" lang="ja-JP" altLang="en-US" sz="9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検体照会システムの提供</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検体の判定を依頼したい場合、または当社ウイルス調査ツールのログ解析を依頼したい場合、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PSC</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上の検体照会システムをご利用いただく事が可能です。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検体解析依頼</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検体照会システムの結果からさらに調査をご希望される場合、</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24</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時間</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365</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PSC</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を通じてトレンドラボに検体の判定依頼やウイルス情報の請求、当社ウイルス調査ツールのログ解析依頼を行うことができます。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r>
                        <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検体</a:t>
                      </a:r>
                      <a:endParaRPr kumimoji="1" lang="ja-JP" altLang="en-US" sz="900" baseline="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ウイルス情報の作成</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コンタクトパーソンの依頼に応じて、ウイルス情報を作成します。作成依頼には必ず検体が必要になります。ウイルス情報は、</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 1 - 3</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まであり、それぞれ以下の内容を含みます。</a:t>
                      </a:r>
                    </a:p>
                    <a:p>
                      <a:pPr marL="360000" lvl="1" indent="-171450" algn="l">
                        <a:buFont typeface="Wingdings" panose="05000000000000000000" pitchFamily="2" charset="2"/>
                        <a:buChar char="Ø"/>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 1. </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ウイルスに感染しているかを確認するための情報</a:t>
                      </a:r>
                    </a:p>
                    <a:p>
                      <a:pPr marL="360000" lvl="1" indent="-171450" algn="l">
                        <a:buFont typeface="Wingdings" panose="05000000000000000000" pitchFamily="2" charset="2"/>
                        <a:buChar char="Ø"/>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 2. ｢Level 1. </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ウイルス情報</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に加え、感染後の手動「駆除」の手順</a:t>
                      </a:r>
                    </a:p>
                    <a:p>
                      <a:pPr marL="360000" lvl="1" indent="-171450" algn="l">
                        <a:buFont typeface="Wingdings" panose="05000000000000000000" pitchFamily="2" charset="2"/>
                        <a:buChar char="Ø"/>
                      </a:pP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 3. ｢Level 2. </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ウイルス情報</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に加え、ウイルス解析により</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Level1-2</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に含まれない情報 </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ウイルスの動作など</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Level1:1</a:t>
                      </a:r>
                      <a:r>
                        <a:rPr kumimoji="1" lang="ja-JP" altLang="en-US"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endPar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Level2:2</a:t>
                      </a:r>
                      <a:r>
                        <a:rPr kumimoji="1" lang="ja-JP" altLang="en-US"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endPar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Level3:4</a:t>
                      </a:r>
                      <a:r>
                        <a:rPr kumimoji="1" lang="ja-JP" altLang="en-US"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チケット</a:t>
                      </a:r>
                      <a:endParaRPr kumimoji="1" lang="en-US" altLang="ja-JP" sz="90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endParaRPr kumimoji="1" lang="en-US" altLang="ja-JP"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en-US" altLang="ja-JP"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全て</a:t>
                      </a:r>
                      <a:r>
                        <a:rPr kumimoji="1" lang="en-US" altLang="ja-JP"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検体あたり</a:t>
                      </a:r>
                      <a:r>
                        <a:rPr kumimoji="1" lang="en-US" altLang="ja-JP" sz="750" baseline="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8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900" baseline="30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900" baseline="30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79650">
                <a:tc vMerge="1">
                  <a:txBody>
                    <a:bodyPr/>
                    <a:lstStyle/>
                    <a:p>
                      <a:endParaRPr kumimoji="1" lang="ja-JP" altLang="en-US" sz="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r>
                        <a:rPr kumimoji="1" lang="ja-JP" altLang="en-US"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ウイルスレスポンス</a:t>
                      </a:r>
                      <a:r>
                        <a:rPr kumimoji="1" lang="en-US" altLang="ja-JP" sz="900" b="1" dirty="0" smtClean="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SLA</a:t>
                      </a:r>
                      <a:endParaRPr kumimoji="1" lang="ja-JP" altLang="en-US" sz="900" b="1"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72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l"/>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お客さまが所定の方法で検体を</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PSC</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登録してから、</a:t>
                      </a: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時間以内にそのウイルスに対応したパターンファイルを提供します。</a:t>
                      </a:r>
                      <a:endParaRPr kumimoji="1" lang="ja-JP" altLang="en-US" sz="9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c>
                  <a:txBody>
                    <a:bodyPr/>
                    <a:lstStyle/>
                    <a:p>
                      <a:pPr algn="ctr"/>
                      <a:r>
                        <a:rPr kumimoji="1" lang="en-US" altLang="ja-JP"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bl>
          </a:graphicData>
        </a:graphic>
      </p:graphicFrame>
      <p:sp>
        <p:nvSpPr>
          <p:cNvPr id="6" name="テキスト ボックス 5"/>
          <p:cNvSpPr txBox="1"/>
          <p:nvPr/>
        </p:nvSpPr>
        <p:spPr>
          <a:xfrm>
            <a:off x="171448" y="5544264"/>
            <a:ext cx="8648701" cy="307777"/>
          </a:xfrm>
          <a:prstGeom prst="rect">
            <a:avLst/>
          </a:prstGeom>
          <a:noFill/>
        </p:spPr>
        <p:txBody>
          <a:bodyPr wrap="square" rtlCol="0">
            <a:spAutoFit/>
          </a:bodyPr>
          <a:lstStyle/>
          <a:p>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の契約期間の途中にサービス提供を開始した場合にも</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記載のチケットが必要です</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。また</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ごとの契約更新のたびに、記載の</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サービスチケットが必要になります。</a:t>
            </a:r>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ウイルスに対して、複数の</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Level</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の</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ウイルス情報を作成した場合は、より高い</a:t>
            </a:r>
            <a:r>
              <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rPr>
              <a:t>Level</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に</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対する「</a:t>
            </a:r>
            <a:r>
              <a:rPr kumimoji="1" lang="ja-JP" altLang="en-US" sz="700" dirty="0" smtClean="0">
                <a:latin typeface="メイリオ" panose="020B0604030504040204" pitchFamily="50" charset="-128"/>
                <a:ea typeface="メイリオ" panose="020B0604030504040204" pitchFamily="50" charset="-128"/>
                <a:cs typeface="メイリオ" panose="020B0604030504040204" pitchFamily="50" charset="-128"/>
              </a:rPr>
              <a:t>サービスチケット</a:t>
            </a:r>
            <a:r>
              <a:rPr kumimoji="1" lang="ja-JP" altLang="en-US" sz="700" dirty="0">
                <a:latin typeface="メイリオ" panose="020B0604030504040204" pitchFamily="50" charset="-128"/>
                <a:ea typeface="メイリオ" panose="020B0604030504040204" pitchFamily="50" charset="-128"/>
                <a:cs typeface="メイリオ" panose="020B0604030504040204" pitchFamily="50" charset="-128"/>
              </a:rPr>
              <a:t>」が利用されます。</a:t>
            </a:r>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4714874" y="260177"/>
            <a:ext cx="2088000" cy="416692"/>
          </a:xfrm>
          <a:prstGeom prst="roundRect">
            <a:avLst/>
          </a:prstGeom>
          <a:solidFill>
            <a:srgbClr val="FF66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kumimoji="1" lang="en-US" altLang="ja-JP" sz="1400" b="1" dirty="0">
                <a:solidFill>
                  <a:srgbClr val="FFFFFF"/>
                </a:solidFill>
                <a:effectLst>
                  <a:outerShdw blurRad="38100" dist="38100" dir="2700000" algn="tl">
                    <a:srgbClr val="000000">
                      <a:alpha val="43137"/>
                    </a:srgbClr>
                  </a:outerShdw>
                </a:effectLst>
              </a:rPr>
              <a:t>TPS for Enterprise</a:t>
            </a:r>
            <a:endParaRPr kumimoji="1" lang="ja-JP" altLang="en-US" sz="1400" b="1"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49053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3"/>
          <p:cNvSpPr txBox="1">
            <a:spLocks/>
          </p:cNvSpPr>
          <p:nvPr/>
        </p:nvSpPr>
        <p:spPr bwMode="auto">
          <a:xfrm>
            <a:off x="257174" y="162519"/>
            <a:ext cx="8801101" cy="708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360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2pPr>
            <a:lvl3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3pPr>
            <a:lvl4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4pPr>
            <a:lvl5pPr algn="l" defTabSz="457200" rtl="0" eaLnBrk="1" fontAlgn="base" hangingPunct="1">
              <a:spcBef>
                <a:spcPct val="0"/>
              </a:spcBef>
              <a:spcAft>
                <a:spcPct val="0"/>
              </a:spcAft>
              <a:defRPr sz="3600">
                <a:solidFill>
                  <a:srgbClr val="636466"/>
                </a:solidFill>
                <a:latin typeface="Calibri" charset="0"/>
                <a:ea typeface="ＭＳ Ｐゴシック" charset="-128"/>
                <a:cs typeface="Calibri" charset="0"/>
              </a:defRPr>
            </a:lvl5pPr>
            <a:lvl6pPr marL="457200" algn="l" defTabSz="457200" rtl="0" eaLnBrk="1" fontAlgn="base" hangingPunct="1">
              <a:spcBef>
                <a:spcPct val="0"/>
              </a:spcBef>
              <a:spcAft>
                <a:spcPct val="0"/>
              </a:spcAft>
              <a:defRPr sz="3600">
                <a:solidFill>
                  <a:srgbClr val="636466"/>
                </a:solidFill>
                <a:latin typeface="Calibri" charset="0"/>
                <a:ea typeface="ＭＳ Ｐゴシック" charset="-128"/>
              </a:defRPr>
            </a:lvl6pPr>
            <a:lvl7pPr marL="914400" algn="l" defTabSz="457200" rtl="0" eaLnBrk="1" fontAlgn="base" hangingPunct="1">
              <a:spcBef>
                <a:spcPct val="0"/>
              </a:spcBef>
              <a:spcAft>
                <a:spcPct val="0"/>
              </a:spcAft>
              <a:defRPr sz="3600">
                <a:solidFill>
                  <a:srgbClr val="636466"/>
                </a:solidFill>
                <a:latin typeface="Calibri" charset="0"/>
                <a:ea typeface="ＭＳ Ｐゴシック" charset="-128"/>
              </a:defRPr>
            </a:lvl7pPr>
            <a:lvl8pPr marL="1371600" algn="l" defTabSz="457200" rtl="0" eaLnBrk="1" fontAlgn="base" hangingPunct="1">
              <a:spcBef>
                <a:spcPct val="0"/>
              </a:spcBef>
              <a:spcAft>
                <a:spcPct val="0"/>
              </a:spcAft>
              <a:defRPr sz="3600">
                <a:solidFill>
                  <a:srgbClr val="636466"/>
                </a:solidFill>
                <a:latin typeface="Calibri" charset="0"/>
                <a:ea typeface="ＭＳ Ｐゴシック" charset="-128"/>
              </a:defRPr>
            </a:lvl8pPr>
            <a:lvl9pPr marL="1828800" algn="l" defTabSz="457200" rtl="0" eaLnBrk="1" fontAlgn="base" hangingPunct="1">
              <a:spcBef>
                <a:spcPct val="0"/>
              </a:spcBef>
              <a:spcAft>
                <a:spcPct val="0"/>
              </a:spcAft>
              <a:defRPr sz="3600">
                <a:solidFill>
                  <a:srgbClr val="636466"/>
                </a:solidFill>
                <a:latin typeface="Calibri" charset="0"/>
                <a:ea typeface="ＭＳ Ｐゴシック" charset="-128"/>
              </a:defRPr>
            </a:lvl9pPr>
          </a:lstStyle>
          <a:p>
            <a:r>
              <a:rPr kumimoji="1" lang="ja-JP" altLang="en-US" sz="3000" dirty="0" smtClean="0">
                <a:solidFill>
                  <a:srgbClr val="D71920"/>
                </a:solidFill>
              </a:rPr>
              <a:t>提供サービス｜インシデント対応支援</a:t>
            </a:r>
            <a:r>
              <a:rPr kumimoji="1" lang="ja-JP" altLang="en-US" sz="2400" dirty="0" smtClean="0">
                <a:solidFill>
                  <a:srgbClr val="D71920"/>
                </a:solidFill>
              </a:rPr>
              <a:t>　</a:t>
            </a:r>
            <a:endParaRPr kumimoji="1" lang="en-US" altLang="ja-JP" sz="2400" dirty="0">
              <a:solidFill>
                <a:srgbClr val="D71920"/>
              </a:solidFill>
            </a:endParaRPr>
          </a:p>
        </p:txBody>
      </p:sp>
      <p:graphicFrame>
        <p:nvGraphicFramePr>
          <p:cNvPr id="3" name="表 2"/>
          <p:cNvGraphicFramePr>
            <a:graphicFrameLocks noGrp="1"/>
          </p:cNvGraphicFramePr>
          <p:nvPr>
            <p:extLst>
              <p:ext uri="{D42A27DB-BD31-4B8C-83A1-F6EECF244321}">
                <p14:modId xmlns:p14="http://schemas.microsoft.com/office/powerpoint/2010/main" val="3367126494"/>
              </p:ext>
            </p:extLst>
          </p:nvPr>
        </p:nvGraphicFramePr>
        <p:xfrm>
          <a:off x="241165" y="2204094"/>
          <a:ext cx="8572635" cy="2047864"/>
        </p:xfrm>
        <a:graphic>
          <a:graphicData uri="http://schemas.openxmlformats.org/drawingml/2006/table">
            <a:tbl>
              <a:tblPr firstRow="1" bandRow="1"/>
              <a:tblGrid>
                <a:gridCol w="873260"/>
                <a:gridCol w="2076450"/>
                <a:gridCol w="5622925"/>
              </a:tblGrid>
              <a:tr h="190891">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メニュー区分</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サービスメニュー</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提供内容</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110053">
                <a:tc rowSpan="2">
                  <a:txBody>
                    <a:bodyPr/>
                    <a:lstStyle/>
                    <a:p>
                      <a:pPr algn="just">
                        <a:lnSpc>
                          <a:spcPts val="1300"/>
                        </a:lnSpc>
                        <a:spcAft>
                          <a:spcPts val="0"/>
                        </a:spcAft>
                      </a:pPr>
                      <a:r>
                        <a:rPr lang="ja-JP" sz="900" b="1" kern="100" dirty="0">
                          <a:solidFill>
                            <a:schemeClr val="bg1"/>
                          </a:solidFill>
                          <a:effectLst/>
                          <a:latin typeface="Century"/>
                          <a:ea typeface="メイリオ"/>
                          <a:cs typeface="Times New Roman"/>
                        </a:rPr>
                        <a:t>状況確認支援</a:t>
                      </a:r>
                      <a:endParaRPr lang="ja-JP" sz="900" b="1" kern="100" dirty="0">
                        <a:solidFill>
                          <a:schemeClr val="bg1"/>
                        </a:solidFill>
                        <a:effectLst/>
                        <a:latin typeface="Century"/>
                        <a:ea typeface="ＭＳ 明朝"/>
                        <a:cs typeface="Times New Roman"/>
                      </a:endParaRPr>
                    </a:p>
                  </a:txBody>
                  <a:tcPr marL="3600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ヒアリング</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a:solidFill>
                            <a:schemeClr val="tx1"/>
                          </a:solidFill>
                          <a:effectLst/>
                          <a:latin typeface="Century"/>
                          <a:ea typeface="メイリオ"/>
                          <a:cs typeface="Times New Roman"/>
                        </a:rPr>
                        <a:t>状況確認</a:t>
                      </a:r>
                      <a:endParaRPr lang="ja-JP" sz="900" kern="10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196168">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アドバイス提供</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調査方針のアドバイス</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255078">
                <a:tc rowSpan="8">
                  <a:txBody>
                    <a:bodyPr/>
                    <a:lstStyle/>
                    <a:p>
                      <a:pPr algn="just">
                        <a:lnSpc>
                          <a:spcPts val="1300"/>
                        </a:lnSpc>
                        <a:spcAft>
                          <a:spcPts val="0"/>
                        </a:spcAft>
                      </a:pPr>
                      <a:r>
                        <a:rPr lang="ja-JP" sz="900" b="1" kern="100" dirty="0">
                          <a:solidFill>
                            <a:schemeClr val="bg1"/>
                          </a:solidFill>
                          <a:effectLst/>
                          <a:latin typeface="Century"/>
                          <a:ea typeface="メイリオ"/>
                          <a:cs typeface="Times New Roman"/>
                        </a:rPr>
                        <a:t>インシデント</a:t>
                      </a:r>
                      <a:endParaRPr lang="ja-JP" sz="900" b="1" kern="100" dirty="0">
                        <a:solidFill>
                          <a:schemeClr val="bg1"/>
                        </a:solidFill>
                        <a:effectLst/>
                        <a:latin typeface="Century"/>
                        <a:ea typeface="ＭＳ 明朝"/>
                        <a:cs typeface="Times New Roman"/>
                      </a:endParaRPr>
                    </a:p>
                    <a:p>
                      <a:pPr algn="l">
                        <a:lnSpc>
                          <a:spcPts val="1300"/>
                        </a:lnSpc>
                        <a:spcAft>
                          <a:spcPts val="0"/>
                        </a:spcAft>
                      </a:pPr>
                      <a:r>
                        <a:rPr lang="ja-JP" sz="900" b="1" kern="100" dirty="0" smtClean="0">
                          <a:solidFill>
                            <a:schemeClr val="bg1"/>
                          </a:solidFill>
                          <a:effectLst/>
                          <a:latin typeface="Century"/>
                          <a:ea typeface="メイリオ"/>
                          <a:cs typeface="Times New Roman"/>
                        </a:rPr>
                        <a:t>調査</a:t>
                      </a:r>
                      <a:r>
                        <a:rPr lang="ja-JP" altLang="en-US" sz="900" b="1" kern="100" dirty="0" smtClean="0">
                          <a:solidFill>
                            <a:schemeClr val="bg1"/>
                          </a:solidFill>
                          <a:effectLst/>
                          <a:latin typeface="Century"/>
                          <a:ea typeface="メイリオ"/>
                          <a:cs typeface="Times New Roman"/>
                        </a:rPr>
                        <a:t>･</a:t>
                      </a:r>
                      <a:r>
                        <a:rPr lang="ja-JP" sz="900" b="1" kern="100" dirty="0" smtClean="0">
                          <a:solidFill>
                            <a:schemeClr val="bg1"/>
                          </a:solidFill>
                          <a:effectLst/>
                          <a:latin typeface="Century"/>
                          <a:ea typeface="メイリオ"/>
                          <a:cs typeface="Times New Roman"/>
                        </a:rPr>
                        <a:t>復旧</a:t>
                      </a:r>
                      <a:r>
                        <a:rPr lang="ja-JP" sz="900" b="1" kern="100" dirty="0">
                          <a:solidFill>
                            <a:schemeClr val="bg1"/>
                          </a:solidFill>
                          <a:effectLst/>
                          <a:latin typeface="Century"/>
                          <a:ea typeface="メイリオ"/>
                          <a:cs typeface="Times New Roman"/>
                        </a:rPr>
                        <a:t>支援</a:t>
                      </a:r>
                      <a:endParaRPr lang="ja-JP" sz="900" b="1" kern="100" dirty="0">
                        <a:solidFill>
                          <a:schemeClr val="bg1"/>
                        </a:solidFill>
                        <a:effectLst/>
                        <a:latin typeface="Century"/>
                        <a:ea typeface="ＭＳ 明朝"/>
                        <a:cs typeface="Times New Roman"/>
                      </a:endParaRPr>
                    </a:p>
                  </a:txBody>
                  <a:tcPr marL="3600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rowSpan="6">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調査、復旧支援</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ウイルス調査ツールによる端末調査支援</a:t>
                      </a:r>
                      <a:r>
                        <a:rPr lang="ja-JP" sz="900" kern="100" baseline="30000" dirty="0">
                          <a:solidFill>
                            <a:schemeClr val="tx1"/>
                          </a:solidFill>
                          <a:effectLst/>
                          <a:latin typeface="Century"/>
                          <a:ea typeface="メイリオ"/>
                          <a:cs typeface="Times New Roman"/>
                        </a:rPr>
                        <a:t>※</a:t>
                      </a:r>
                      <a:r>
                        <a:rPr lang="en-US" sz="900" kern="100" baseline="30000" dirty="0">
                          <a:solidFill>
                            <a:schemeClr val="tx1"/>
                          </a:solidFill>
                          <a:effectLst/>
                          <a:latin typeface="Century"/>
                          <a:ea typeface="メイリオ"/>
                          <a:cs typeface="Times New Roman"/>
                        </a:rPr>
                        <a:t>1</a:t>
                      </a:r>
                      <a:r>
                        <a:rPr lang="ja-JP" sz="900" kern="100" dirty="0">
                          <a:solidFill>
                            <a:schemeClr val="tx1"/>
                          </a:solidFill>
                          <a:effectLst/>
                          <a:latin typeface="Century"/>
                          <a:ea typeface="メイリオ"/>
                          <a:cs typeface="Times New Roman"/>
                        </a:rPr>
                        <a:t>（検体特定支援）</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解析結果報告、応急パターンファイル提供 </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パターンファイルによる駆除作業手順の助言</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0">
                <a:tc vMerge="1">
                  <a:txBody>
                    <a:bodyPr/>
                    <a:lstStyle/>
                    <a:p>
                      <a:endParaRPr kumimoji="1" lang="ja-JP" altLang="en-US"/>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en-US" sz="900" kern="100" dirty="0">
                          <a:solidFill>
                            <a:schemeClr val="tx1"/>
                          </a:solidFill>
                          <a:effectLst/>
                          <a:latin typeface="メイリオ"/>
                          <a:ea typeface="ＭＳ 明朝"/>
                          <a:cs typeface="Times New Roman"/>
                        </a:rPr>
                        <a:t>Level 3</a:t>
                      </a:r>
                      <a:r>
                        <a:rPr lang="ja-JP" sz="900" kern="100" dirty="0">
                          <a:solidFill>
                            <a:schemeClr val="tx1"/>
                          </a:solidFill>
                          <a:effectLst/>
                          <a:latin typeface="Century"/>
                          <a:ea typeface="メイリオ"/>
                          <a:cs typeface="Times New Roman"/>
                        </a:rPr>
                        <a:t>ウイルス情報および当社製品ログから類推可能な、感染経路に関する考察提供</a:t>
                      </a:r>
                      <a:endParaRPr lang="ja-JP" sz="900" kern="100" dirty="0">
                        <a:solidFill>
                          <a:schemeClr val="tx1"/>
                        </a:solidFill>
                        <a:effectLst/>
                        <a:latin typeface="Century"/>
                        <a:ea typeface="ＭＳ 明朝"/>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109777">
                <a:tc vMerge="1">
                  <a:txBody>
                    <a:bodyPr/>
                    <a:lstStyle/>
                    <a:p>
                      <a:endParaRPr kumimoji="1" lang="ja-JP" altLang="en-US"/>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調査・復旧に関するアドバイス</a:t>
                      </a:r>
                      <a:endParaRPr lang="ja-JP" sz="900" kern="100" dirty="0">
                        <a:solidFill>
                          <a:schemeClr val="tx1"/>
                        </a:solidFill>
                        <a:effectLst/>
                        <a:latin typeface="Century"/>
                        <a:ea typeface="ＭＳ 明朝"/>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4E4E4"/>
                    </a:solidFill>
                  </a:tcPr>
                </a:tc>
              </a:tr>
              <a:tr h="103976">
                <a:tc vMerge="1">
                  <a:txBody>
                    <a:bodyPr/>
                    <a:lstStyle/>
                    <a:p>
                      <a:endParaRPr kumimoji="1" lang="ja-JP" altLang="en-US"/>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pPr algn="just">
                        <a:lnSpc>
                          <a:spcPts val="1300"/>
                        </a:lnSpc>
                        <a:spcAft>
                          <a:spcPts val="0"/>
                        </a:spcAft>
                      </a:pPr>
                      <a:endParaRPr lang="ja-JP" sz="900" kern="100" dirty="0">
                        <a:solidFill>
                          <a:schemeClr val="tx1"/>
                        </a:solidFill>
                        <a:effectLst/>
                        <a:latin typeface="Century"/>
                        <a:ea typeface="ＭＳ 明朝"/>
                        <a:cs typeface="Times New Roman"/>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rowSpan="2">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不正プログラムの挙動情報</a:t>
                      </a:r>
                      <a:r>
                        <a:rPr lang="en-US" sz="900" kern="100" dirty="0">
                          <a:solidFill>
                            <a:schemeClr val="tx1"/>
                          </a:solidFill>
                          <a:effectLst/>
                          <a:latin typeface="Century"/>
                          <a:ea typeface="メイリオ"/>
                          <a:cs typeface="Times New Roman"/>
                        </a:rPr>
                        <a:t>(</a:t>
                      </a:r>
                      <a:r>
                        <a:rPr lang="en-US" sz="900" kern="100" dirty="0">
                          <a:solidFill>
                            <a:schemeClr val="tx1"/>
                          </a:solidFill>
                          <a:effectLst/>
                          <a:latin typeface="+mn-ea"/>
                          <a:ea typeface="+mn-ea"/>
                          <a:cs typeface="Times New Roman"/>
                        </a:rPr>
                        <a:t>Level 3</a:t>
                      </a:r>
                      <a:r>
                        <a:rPr lang="ja-JP" sz="900" kern="100" dirty="0">
                          <a:solidFill>
                            <a:schemeClr val="tx1"/>
                          </a:solidFill>
                          <a:effectLst/>
                          <a:latin typeface="Century"/>
                          <a:ea typeface="メイリオ"/>
                          <a:cs typeface="Times New Roman"/>
                        </a:rPr>
                        <a:t>ウイルス情報</a:t>
                      </a:r>
                      <a:r>
                        <a:rPr lang="en-US" sz="900" kern="100" dirty="0">
                          <a:solidFill>
                            <a:schemeClr val="tx1"/>
                          </a:solidFill>
                          <a:effectLst/>
                          <a:latin typeface="Century"/>
                          <a:ea typeface="メイリオ"/>
                          <a:cs typeface="Times New Roman"/>
                        </a:rPr>
                        <a:t>)</a:t>
                      </a:r>
                      <a:r>
                        <a:rPr lang="ja-JP" sz="900" kern="100" dirty="0">
                          <a:solidFill>
                            <a:schemeClr val="tx1"/>
                          </a:solidFill>
                          <a:effectLst/>
                          <a:latin typeface="Century"/>
                          <a:ea typeface="メイリオ"/>
                          <a:cs typeface="Times New Roman"/>
                        </a:rPr>
                        <a:t>の提供</a:t>
                      </a:r>
                      <a:endParaRPr lang="ja-JP" sz="900" kern="100" dirty="0">
                        <a:solidFill>
                          <a:schemeClr val="tx1"/>
                        </a:solidFill>
                        <a:effectLst/>
                        <a:latin typeface="Century"/>
                        <a:ea typeface="ＭＳ 明朝"/>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175674">
                <a:tc vMerge="1">
                  <a:txBody>
                    <a:bodyPr/>
                    <a:lstStyle/>
                    <a:p>
                      <a:endParaRPr kumimoji="1" lang="ja-JP" altLang="en-US"/>
                    </a:p>
                  </a:txBody>
                  <a:tcPr/>
                </a:tc>
                <a:tc rowSpan="2">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報告</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vMerge="1">
                  <a:txBody>
                    <a:bodyPr/>
                    <a:lstStyle/>
                    <a:p>
                      <a:endParaRPr kumimoji="1" lang="ja-JP" altLang="en-US"/>
                    </a:p>
                  </a:txBody>
                  <a:tcPr/>
                </a:tc>
              </a:tr>
              <a:tr h="154526">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pPr algn="just">
                        <a:lnSpc>
                          <a:spcPts val="1300"/>
                        </a:lnSpc>
                        <a:spcAft>
                          <a:spcPts val="0"/>
                        </a:spcAft>
                      </a:pP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お客さまが作成された報告書のレビュー</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bl>
          </a:graphicData>
        </a:graphic>
      </p:graphicFrame>
      <p:sp>
        <p:nvSpPr>
          <p:cNvPr id="2" name="角丸四角形 1"/>
          <p:cNvSpPr/>
          <p:nvPr/>
        </p:nvSpPr>
        <p:spPr>
          <a:xfrm>
            <a:off x="257174" y="1885809"/>
            <a:ext cx="2088000" cy="281689"/>
          </a:xfrm>
          <a:prstGeom prst="roundRect">
            <a:avLst/>
          </a:prstGeom>
          <a:solidFill>
            <a:srgbClr val="FF66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kumimoji="1" lang="en-US" altLang="ja-JP" sz="1200" b="1" dirty="0">
                <a:solidFill>
                  <a:srgbClr val="FFFFFF"/>
                </a:solidFill>
                <a:effectLst>
                  <a:outerShdw blurRad="38100" dist="38100" dir="2700000" algn="tl">
                    <a:srgbClr val="000000">
                      <a:alpha val="43137"/>
                    </a:srgbClr>
                  </a:outerShdw>
                </a:effectLst>
              </a:rPr>
              <a:t>TPS for Enterprise</a:t>
            </a:r>
            <a:endParaRPr kumimoji="1" lang="ja-JP" altLang="en-US" sz="1200" b="1" dirty="0">
              <a:solidFill>
                <a:srgbClr val="FFFFFF"/>
              </a:solidFill>
              <a:effectLst>
                <a:outerShdw blurRad="38100" dist="38100" dir="2700000" algn="tl">
                  <a:srgbClr val="000000">
                    <a:alpha val="43137"/>
                  </a:srgbClr>
                </a:outerShdw>
              </a:effectLst>
            </a:endParaRPr>
          </a:p>
        </p:txBody>
      </p:sp>
      <p:sp>
        <p:nvSpPr>
          <p:cNvPr id="7" name="正方形/長方形 6"/>
          <p:cNvSpPr/>
          <p:nvPr/>
        </p:nvSpPr>
        <p:spPr>
          <a:xfrm>
            <a:off x="257174" y="6060076"/>
            <a:ext cx="8787825" cy="338554"/>
          </a:xfrm>
          <a:prstGeom prst="rect">
            <a:avLst/>
          </a:prstGeom>
        </p:spPr>
        <p:txBody>
          <a:bodyPr wrap="square">
            <a:spAutoFit/>
          </a:bodyPr>
          <a:lstStyle/>
          <a:p>
            <a:r>
              <a:rPr lang="en-US" altLang="ja-JP" sz="800" dirty="0">
                <a:solidFill>
                  <a:srgbClr val="4D4D4F"/>
                </a:solidFill>
                <a:latin typeface="メイリオ"/>
                <a:ea typeface="メイリオ"/>
              </a:rPr>
              <a:t>※</a:t>
            </a:r>
            <a:r>
              <a:rPr lang="en-US" altLang="ja-JP" sz="800" dirty="0" smtClean="0">
                <a:solidFill>
                  <a:srgbClr val="4D4D4F"/>
                </a:solidFill>
                <a:latin typeface="メイリオ"/>
                <a:ea typeface="メイリオ"/>
              </a:rPr>
              <a:t>1</a:t>
            </a:r>
            <a:r>
              <a:rPr lang="ja-JP" altLang="en-US" sz="800" dirty="0" smtClean="0">
                <a:solidFill>
                  <a:srgbClr val="4D4D4F"/>
                </a:solidFill>
                <a:latin typeface="メイリオ"/>
                <a:ea typeface="メイリオ"/>
              </a:rPr>
              <a:t>　検体</a:t>
            </a:r>
            <a:r>
              <a:rPr lang="ja-JP" altLang="en-US" sz="800" dirty="0">
                <a:solidFill>
                  <a:srgbClr val="4D4D4F"/>
                </a:solidFill>
                <a:latin typeface="メイリオ"/>
                <a:ea typeface="メイリオ"/>
              </a:rPr>
              <a:t>を特定するための端末調査は、お客さまがウイルス調査ツールを用いて該当端末のログを収集し当社がそのログを解析して実施します。当社が端末そのものを直接解析するものではありません。</a:t>
            </a:r>
          </a:p>
        </p:txBody>
      </p:sp>
      <p:graphicFrame>
        <p:nvGraphicFramePr>
          <p:cNvPr id="10" name="表 9"/>
          <p:cNvGraphicFramePr>
            <a:graphicFrameLocks noGrp="1"/>
          </p:cNvGraphicFramePr>
          <p:nvPr>
            <p:extLst>
              <p:ext uri="{D42A27DB-BD31-4B8C-83A1-F6EECF244321}">
                <p14:modId xmlns:p14="http://schemas.microsoft.com/office/powerpoint/2010/main" val="2400147258"/>
              </p:ext>
            </p:extLst>
          </p:nvPr>
        </p:nvGraphicFramePr>
        <p:xfrm>
          <a:off x="270449" y="4697976"/>
          <a:ext cx="8572635" cy="1348036"/>
        </p:xfrm>
        <a:graphic>
          <a:graphicData uri="http://schemas.openxmlformats.org/drawingml/2006/table">
            <a:tbl>
              <a:tblPr firstRow="1" bandRow="1"/>
              <a:tblGrid>
                <a:gridCol w="873260"/>
                <a:gridCol w="2076450"/>
                <a:gridCol w="5622925"/>
              </a:tblGrid>
              <a:tr h="190891">
                <a:tc>
                  <a:txBody>
                    <a:bodyPr/>
                    <a:lstStyle/>
                    <a:p>
                      <a:pPr algn="ctr"/>
                      <a:r>
                        <a:rPr kumimoji="1" lang="ja-JP" altLang="en-US" sz="1000" b="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メニュー区分</a:t>
                      </a:r>
                      <a:endParaRPr kumimoji="1" lang="ja-JP" altLang="en-US" sz="10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サービスメニュー</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Calibri"/>
                        </a:defRPr>
                      </a:lvl1pPr>
                      <a:lvl2pPr marL="457200" algn="l" defTabSz="457200" rtl="0" eaLnBrk="1" latinLnBrk="0" hangingPunct="1">
                        <a:defRPr sz="1800" b="1" kern="1200">
                          <a:solidFill>
                            <a:schemeClr val="lt1"/>
                          </a:solidFill>
                          <a:latin typeface="Calibri"/>
                        </a:defRPr>
                      </a:lvl2pPr>
                      <a:lvl3pPr marL="914400" algn="l" defTabSz="457200" rtl="0" eaLnBrk="1" latinLnBrk="0" hangingPunct="1">
                        <a:defRPr sz="1800" b="1" kern="1200">
                          <a:solidFill>
                            <a:schemeClr val="lt1"/>
                          </a:solidFill>
                          <a:latin typeface="Calibri"/>
                        </a:defRPr>
                      </a:lvl3pPr>
                      <a:lvl4pPr marL="1371600" algn="l" defTabSz="457200" rtl="0" eaLnBrk="1" latinLnBrk="0" hangingPunct="1">
                        <a:defRPr sz="1800" b="1" kern="1200">
                          <a:solidFill>
                            <a:schemeClr val="lt1"/>
                          </a:solidFill>
                          <a:latin typeface="Calibri"/>
                        </a:defRPr>
                      </a:lvl4pPr>
                      <a:lvl5pPr marL="1828800" algn="l" defTabSz="457200" rtl="0" eaLnBrk="1" latinLnBrk="0" hangingPunct="1">
                        <a:defRPr sz="1800" b="1" kern="1200">
                          <a:solidFill>
                            <a:schemeClr val="lt1"/>
                          </a:solidFill>
                          <a:latin typeface="Calibri"/>
                        </a:defRPr>
                      </a:lvl5pPr>
                      <a:lvl6pPr marL="2286000" algn="l" defTabSz="457200" rtl="0" eaLnBrk="1" latinLnBrk="0" hangingPunct="1">
                        <a:defRPr sz="1800" b="1" kern="1200">
                          <a:solidFill>
                            <a:schemeClr val="lt1"/>
                          </a:solidFill>
                          <a:latin typeface="Calibri"/>
                        </a:defRPr>
                      </a:lvl6pPr>
                      <a:lvl7pPr marL="2743200" algn="l" defTabSz="457200" rtl="0" eaLnBrk="1" latinLnBrk="0" hangingPunct="1">
                        <a:defRPr sz="1800" b="1" kern="1200">
                          <a:solidFill>
                            <a:schemeClr val="lt1"/>
                          </a:solidFill>
                          <a:latin typeface="Calibri"/>
                        </a:defRPr>
                      </a:lvl7pPr>
                      <a:lvl8pPr marL="3200400" algn="l" defTabSz="457200" rtl="0" eaLnBrk="1" latinLnBrk="0" hangingPunct="1">
                        <a:defRPr sz="1800" b="1" kern="1200">
                          <a:solidFill>
                            <a:schemeClr val="lt1"/>
                          </a:solidFill>
                          <a:latin typeface="Calibri"/>
                        </a:defRPr>
                      </a:lvl8pPr>
                      <a:lvl9pPr marL="3657600" algn="l" defTabSz="457200" rtl="0" eaLnBrk="1" latinLnBrk="0" hangingPunct="1">
                        <a:defRPr sz="1800" b="1" kern="1200">
                          <a:solidFill>
                            <a:schemeClr val="lt1"/>
                          </a:solidFill>
                          <a:latin typeface="Calibri"/>
                        </a:defRPr>
                      </a:lvl9pPr>
                    </a:lstStyle>
                    <a:p>
                      <a:pPr algn="ctr"/>
                      <a:r>
                        <a:rPr kumimoji="1" lang="ja-JP" altLang="en-US" sz="1000" b="0" dirty="0" smtClean="0">
                          <a:latin typeface="メイリオ" panose="020B0604030504040204" pitchFamily="50" charset="-128"/>
                          <a:ea typeface="メイリオ" panose="020B0604030504040204" pitchFamily="50" charset="-128"/>
                          <a:cs typeface="メイリオ" panose="020B0604030504040204" pitchFamily="50" charset="-128"/>
                        </a:rPr>
                        <a:t>提供内容</a:t>
                      </a:r>
                      <a:endParaRPr kumimoji="1" lang="ja-JP" altLang="en-US" sz="1000" b="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tx1"/>
                    </a:solidFill>
                  </a:tcPr>
                </a:tc>
              </a:tr>
              <a:tr h="110053">
                <a:tc rowSpan="2">
                  <a:txBody>
                    <a:bodyPr/>
                    <a:lstStyle/>
                    <a:p>
                      <a:pPr algn="just">
                        <a:lnSpc>
                          <a:spcPts val="1300"/>
                        </a:lnSpc>
                        <a:spcAft>
                          <a:spcPts val="0"/>
                        </a:spcAft>
                      </a:pPr>
                      <a:r>
                        <a:rPr lang="ja-JP" sz="900" b="1" kern="100" dirty="0">
                          <a:solidFill>
                            <a:schemeClr val="bg1"/>
                          </a:solidFill>
                          <a:effectLst/>
                          <a:latin typeface="Century"/>
                          <a:ea typeface="メイリオ"/>
                          <a:cs typeface="Times New Roman"/>
                        </a:rPr>
                        <a:t>状況確認支援</a:t>
                      </a:r>
                      <a:endParaRPr lang="ja-JP" sz="900" b="1" kern="100" dirty="0">
                        <a:solidFill>
                          <a:schemeClr val="bg1"/>
                        </a:solidFill>
                        <a:effectLst/>
                        <a:latin typeface="Century"/>
                        <a:ea typeface="ＭＳ 明朝"/>
                        <a:cs typeface="Times New Roman"/>
                      </a:endParaRPr>
                    </a:p>
                  </a:txBody>
                  <a:tcPr marL="3600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ヒアリング</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a:solidFill>
                            <a:schemeClr val="tx1"/>
                          </a:solidFill>
                          <a:effectLst/>
                          <a:latin typeface="Century"/>
                          <a:ea typeface="メイリオ"/>
                          <a:cs typeface="Times New Roman"/>
                        </a:rPr>
                        <a:t>状況確認</a:t>
                      </a:r>
                      <a:endParaRPr lang="ja-JP" sz="900" kern="10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196168">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アドバイス提供</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調査方針のアドバイス</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118117">
                <a:tc rowSpan="4">
                  <a:txBody>
                    <a:bodyPr/>
                    <a:lstStyle/>
                    <a:p>
                      <a:pPr algn="just">
                        <a:lnSpc>
                          <a:spcPts val="1300"/>
                        </a:lnSpc>
                        <a:spcAft>
                          <a:spcPts val="0"/>
                        </a:spcAft>
                      </a:pPr>
                      <a:r>
                        <a:rPr lang="ja-JP" sz="900" b="1" kern="100" dirty="0">
                          <a:solidFill>
                            <a:schemeClr val="bg1"/>
                          </a:solidFill>
                          <a:effectLst/>
                          <a:latin typeface="Century"/>
                          <a:ea typeface="メイリオ"/>
                          <a:cs typeface="Times New Roman"/>
                        </a:rPr>
                        <a:t>インシデント</a:t>
                      </a:r>
                      <a:endParaRPr lang="ja-JP" sz="900" b="1" kern="100" dirty="0">
                        <a:solidFill>
                          <a:schemeClr val="bg1"/>
                        </a:solidFill>
                        <a:effectLst/>
                        <a:latin typeface="Century"/>
                        <a:ea typeface="ＭＳ 明朝"/>
                        <a:cs typeface="Times New Roman"/>
                      </a:endParaRPr>
                    </a:p>
                    <a:p>
                      <a:pPr algn="l">
                        <a:lnSpc>
                          <a:spcPts val="1300"/>
                        </a:lnSpc>
                        <a:spcAft>
                          <a:spcPts val="0"/>
                        </a:spcAft>
                      </a:pPr>
                      <a:r>
                        <a:rPr lang="ja-JP" sz="900" b="1" kern="100" dirty="0" smtClean="0">
                          <a:solidFill>
                            <a:schemeClr val="bg1"/>
                          </a:solidFill>
                          <a:effectLst/>
                          <a:latin typeface="Century"/>
                          <a:ea typeface="メイリオ"/>
                          <a:cs typeface="Times New Roman"/>
                        </a:rPr>
                        <a:t>調査</a:t>
                      </a:r>
                      <a:r>
                        <a:rPr lang="ja-JP" altLang="en-US" sz="900" b="1" kern="100" dirty="0" smtClean="0">
                          <a:solidFill>
                            <a:schemeClr val="bg1"/>
                          </a:solidFill>
                          <a:effectLst/>
                          <a:latin typeface="Century"/>
                          <a:ea typeface="メイリオ"/>
                          <a:cs typeface="Times New Roman"/>
                        </a:rPr>
                        <a:t>･</a:t>
                      </a:r>
                      <a:r>
                        <a:rPr lang="ja-JP" sz="900" b="1" kern="100" dirty="0" smtClean="0">
                          <a:solidFill>
                            <a:schemeClr val="bg1"/>
                          </a:solidFill>
                          <a:effectLst/>
                          <a:latin typeface="Century"/>
                          <a:ea typeface="メイリオ"/>
                          <a:cs typeface="Times New Roman"/>
                        </a:rPr>
                        <a:t>復旧</a:t>
                      </a:r>
                      <a:r>
                        <a:rPr lang="ja-JP" sz="900" b="1" kern="100" dirty="0">
                          <a:solidFill>
                            <a:schemeClr val="bg1"/>
                          </a:solidFill>
                          <a:effectLst/>
                          <a:latin typeface="Century"/>
                          <a:ea typeface="メイリオ"/>
                          <a:cs typeface="Times New Roman"/>
                        </a:rPr>
                        <a:t>支援</a:t>
                      </a:r>
                      <a:endParaRPr lang="ja-JP" sz="900" b="1" kern="100" dirty="0">
                        <a:solidFill>
                          <a:schemeClr val="bg1"/>
                        </a:solidFill>
                        <a:effectLst/>
                        <a:latin typeface="Century"/>
                        <a:ea typeface="ＭＳ 明朝"/>
                        <a:cs typeface="Times New Roman"/>
                      </a:endParaRPr>
                    </a:p>
                  </a:txBody>
                  <a:tcPr marL="3600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rowSpan="4">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調査、復旧支援</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ウイルス調査ツールによる端末調査支援</a:t>
                      </a:r>
                      <a:r>
                        <a:rPr lang="ja-JP" sz="900" kern="100" baseline="30000" dirty="0">
                          <a:solidFill>
                            <a:schemeClr val="tx1"/>
                          </a:solidFill>
                          <a:effectLst/>
                          <a:latin typeface="Century"/>
                          <a:ea typeface="メイリオ"/>
                          <a:cs typeface="Times New Roman"/>
                        </a:rPr>
                        <a:t>※</a:t>
                      </a:r>
                      <a:r>
                        <a:rPr lang="en-US" sz="900" kern="100" baseline="30000" dirty="0">
                          <a:solidFill>
                            <a:schemeClr val="tx1"/>
                          </a:solidFill>
                          <a:effectLst/>
                          <a:latin typeface="Century"/>
                          <a:ea typeface="メイリオ"/>
                          <a:cs typeface="Times New Roman"/>
                        </a:rPr>
                        <a:t>1</a:t>
                      </a:r>
                      <a:r>
                        <a:rPr lang="ja-JP" sz="900" kern="100" dirty="0">
                          <a:solidFill>
                            <a:schemeClr val="tx1"/>
                          </a:solidFill>
                          <a:effectLst/>
                          <a:latin typeface="Century"/>
                          <a:ea typeface="メイリオ"/>
                          <a:cs typeface="Times New Roman"/>
                        </a:rPr>
                        <a:t>（検体特定支援）</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解析結果報告、応急パターンファイル提供 </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r h="216084">
                <a:tc vMerge="1">
                  <a:txBody>
                    <a:bodyPr/>
                    <a:lstStyle/>
                    <a:p>
                      <a:endParaRPr kumimoji="1" lang="ja-JP" altLang="en-US"/>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kumimoji="1" lang="ja-JP" altLang="en-US"/>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1D1D1"/>
                    </a:solidFill>
                  </a:tcPr>
                </a:tc>
                <a:tc>
                  <a:txBody>
                    <a:bodyPr/>
                    <a:lstStyle/>
                    <a:p>
                      <a:pPr algn="l">
                        <a:lnSpc>
                          <a:spcPts val="1300"/>
                        </a:lnSpc>
                        <a:spcAft>
                          <a:spcPts val="0"/>
                        </a:spcAft>
                      </a:pPr>
                      <a:r>
                        <a:rPr lang="ja-JP" sz="900" kern="100" dirty="0">
                          <a:solidFill>
                            <a:schemeClr val="tx1"/>
                          </a:solidFill>
                          <a:effectLst/>
                          <a:latin typeface="Century"/>
                          <a:ea typeface="メイリオ"/>
                          <a:cs typeface="Times New Roman"/>
                        </a:rPr>
                        <a:t>パターンファイルによる駆除作業手順の助言</a:t>
                      </a:r>
                      <a:endParaRPr lang="ja-JP" sz="900" kern="100" dirty="0">
                        <a:solidFill>
                          <a:schemeClr val="tx1"/>
                        </a:solidFill>
                        <a:effectLst/>
                        <a:latin typeface="Century"/>
                        <a:ea typeface="ＭＳ 明朝"/>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4E4E4"/>
                    </a:solidFill>
                  </a:tcPr>
                </a:tc>
              </a:tr>
              <a:tr h="103976">
                <a:tc vMerge="1">
                  <a:txBody>
                    <a:bodyPr/>
                    <a:lstStyle/>
                    <a:p>
                      <a:endParaRPr kumimoji="1" lang="ja-JP" altLang="en-US"/>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pPr algn="just">
                        <a:lnSpc>
                          <a:spcPts val="1300"/>
                        </a:lnSpc>
                        <a:spcAft>
                          <a:spcPts val="0"/>
                        </a:spcAft>
                      </a:pPr>
                      <a:endParaRPr lang="ja-JP" sz="900" kern="100" dirty="0">
                        <a:solidFill>
                          <a:schemeClr val="tx1"/>
                        </a:solidFill>
                        <a:effectLst/>
                        <a:latin typeface="Century"/>
                        <a:ea typeface="ＭＳ 明朝"/>
                        <a:cs typeface="Times New Roman"/>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1D1D1"/>
                    </a:solidFill>
                  </a:tcPr>
                </a:tc>
                <a:tc>
                  <a:txBody>
                    <a:bodyPr/>
                    <a:lstStyle/>
                    <a:p>
                      <a:pPr algn="just">
                        <a:lnSpc>
                          <a:spcPts val="1300"/>
                        </a:lnSpc>
                        <a:spcAft>
                          <a:spcPts val="0"/>
                        </a:spcAft>
                      </a:pPr>
                      <a:r>
                        <a:rPr lang="ja-JP" sz="900" kern="100" dirty="0">
                          <a:solidFill>
                            <a:schemeClr val="tx1"/>
                          </a:solidFill>
                          <a:effectLst/>
                          <a:latin typeface="Century"/>
                          <a:ea typeface="メイリオ"/>
                          <a:cs typeface="Times New Roman"/>
                        </a:rPr>
                        <a:t>不正プログラムの挙動情報</a:t>
                      </a:r>
                      <a:r>
                        <a:rPr lang="en-US" sz="900" kern="100" dirty="0">
                          <a:solidFill>
                            <a:schemeClr val="tx1"/>
                          </a:solidFill>
                          <a:effectLst/>
                          <a:latin typeface="Century"/>
                          <a:ea typeface="メイリオ"/>
                          <a:cs typeface="Times New Roman"/>
                        </a:rPr>
                        <a:t>(</a:t>
                      </a:r>
                      <a:r>
                        <a:rPr lang="en-US" sz="900" kern="100" dirty="0">
                          <a:solidFill>
                            <a:schemeClr val="tx1"/>
                          </a:solidFill>
                          <a:effectLst/>
                          <a:latin typeface="+mn-ea"/>
                          <a:ea typeface="+mn-ea"/>
                          <a:cs typeface="Times New Roman"/>
                        </a:rPr>
                        <a:t>Level 3</a:t>
                      </a:r>
                      <a:r>
                        <a:rPr lang="ja-JP" sz="900" kern="100" dirty="0">
                          <a:solidFill>
                            <a:schemeClr val="tx1"/>
                          </a:solidFill>
                          <a:effectLst/>
                          <a:latin typeface="Century"/>
                          <a:ea typeface="メイリオ"/>
                          <a:cs typeface="Times New Roman"/>
                        </a:rPr>
                        <a:t>ウイルス情報</a:t>
                      </a:r>
                      <a:r>
                        <a:rPr lang="en-US" sz="900" kern="100" dirty="0">
                          <a:solidFill>
                            <a:schemeClr val="tx1"/>
                          </a:solidFill>
                          <a:effectLst/>
                          <a:latin typeface="Century"/>
                          <a:ea typeface="メイリオ"/>
                          <a:cs typeface="Times New Roman"/>
                        </a:rPr>
                        <a:t>)</a:t>
                      </a:r>
                      <a:r>
                        <a:rPr lang="ja-JP" sz="900" kern="100" dirty="0">
                          <a:solidFill>
                            <a:schemeClr val="tx1"/>
                          </a:solidFill>
                          <a:effectLst/>
                          <a:latin typeface="Century"/>
                          <a:ea typeface="メイリオ"/>
                          <a:cs typeface="Times New Roman"/>
                        </a:rPr>
                        <a:t>の提供</a:t>
                      </a:r>
                      <a:endParaRPr lang="ja-JP" sz="900" kern="100" dirty="0">
                        <a:solidFill>
                          <a:schemeClr val="tx1"/>
                        </a:solidFill>
                        <a:effectLst/>
                        <a:latin typeface="Century"/>
                        <a:ea typeface="ＭＳ 明朝"/>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4E4E4"/>
                    </a:solidFill>
                  </a:tcPr>
                </a:tc>
              </a:tr>
            </a:tbl>
          </a:graphicData>
        </a:graphic>
      </p:graphicFrame>
      <p:sp>
        <p:nvSpPr>
          <p:cNvPr id="11" name="角丸四角形 10"/>
          <p:cNvSpPr/>
          <p:nvPr/>
        </p:nvSpPr>
        <p:spPr>
          <a:xfrm>
            <a:off x="286458" y="4379691"/>
            <a:ext cx="2088000" cy="281689"/>
          </a:xfrm>
          <a:prstGeom prst="roundRect">
            <a:avLst/>
          </a:prstGeom>
          <a:solidFill>
            <a:schemeClr val="bg1">
              <a:lumMod val="5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kumimoji="1" lang="en-US" altLang="ja-JP" sz="1200" b="1" dirty="0" smtClean="0">
                <a:solidFill>
                  <a:srgbClr val="FFFFFF"/>
                </a:solidFill>
                <a:effectLst>
                  <a:outerShdw blurRad="38100" dist="38100" dir="2700000" algn="tl">
                    <a:srgbClr val="000000">
                      <a:alpha val="43137"/>
                    </a:srgbClr>
                  </a:outerShdw>
                </a:effectLst>
              </a:rPr>
              <a:t>TPRS </a:t>
            </a:r>
            <a:r>
              <a:rPr kumimoji="1" lang="en-US" altLang="ja-JP" sz="1200" b="1" dirty="0">
                <a:solidFill>
                  <a:srgbClr val="FFFFFF"/>
                </a:solidFill>
                <a:effectLst>
                  <a:outerShdw blurRad="38100" dist="38100" dir="2700000" algn="tl">
                    <a:srgbClr val="000000">
                      <a:alpha val="43137"/>
                    </a:srgbClr>
                  </a:outerShdw>
                </a:effectLst>
              </a:rPr>
              <a:t>for Enterprise</a:t>
            </a:r>
            <a:endParaRPr kumimoji="1" lang="ja-JP" altLang="en-US" sz="1200" b="1" dirty="0">
              <a:solidFill>
                <a:srgbClr val="FFFFFF"/>
              </a:solidFill>
              <a:effectLst>
                <a:outerShdw blurRad="38100" dist="38100" dir="2700000" algn="tl">
                  <a:srgbClr val="000000">
                    <a:alpha val="43137"/>
                  </a:srgbClr>
                </a:outerShdw>
              </a:effectLst>
            </a:endParaRPr>
          </a:p>
        </p:txBody>
      </p:sp>
      <p:sp>
        <p:nvSpPr>
          <p:cNvPr id="9" name="正方形/長方形 8"/>
          <p:cNvSpPr/>
          <p:nvPr/>
        </p:nvSpPr>
        <p:spPr>
          <a:xfrm>
            <a:off x="194733" y="870998"/>
            <a:ext cx="8644467" cy="923330"/>
          </a:xfrm>
          <a:prstGeom prst="rect">
            <a:avLst/>
          </a:prstGeom>
        </p:spPr>
        <p:txBody>
          <a:bodyPr wrap="square">
            <a:spAutoFit/>
          </a:bodyPr>
          <a:lstStyle/>
          <a:p>
            <a:r>
              <a:rPr lang="ja-JP" altLang="en-US" dirty="0" smtClean="0">
                <a:solidFill>
                  <a:srgbClr val="4D4D4F"/>
                </a:solidFill>
                <a:latin typeface="メイリオ"/>
                <a:ea typeface="メイリオ"/>
              </a:rPr>
              <a:t>インシデント時は、</a:t>
            </a:r>
            <a:r>
              <a:rPr lang="ja-JP" altLang="en-US" dirty="0">
                <a:solidFill>
                  <a:srgbClr val="4D4D4F"/>
                </a:solidFill>
                <a:latin typeface="メイリオ"/>
                <a:ea typeface="メイリオ"/>
              </a:rPr>
              <a:t>以下に記載された範囲</a:t>
            </a:r>
            <a:r>
              <a:rPr lang="ja-JP" altLang="en-US" dirty="0" smtClean="0">
                <a:solidFill>
                  <a:srgbClr val="4D4D4F"/>
                </a:solidFill>
                <a:latin typeface="メイリオ"/>
                <a:ea typeface="メイリオ"/>
              </a:rPr>
              <a:t>でお客さまによるインシデント対応を支援します。提供方法・対応時間帯・利用サービスチケット数は、各サービスのサービスガイドブックに準拠します。</a:t>
            </a:r>
            <a:endParaRPr lang="ja-JP" altLang="en-US" dirty="0">
              <a:solidFill>
                <a:srgbClr val="4D4D4F"/>
              </a:solidFill>
              <a:latin typeface="メイリオ"/>
              <a:ea typeface="メイリオ"/>
            </a:endParaRPr>
          </a:p>
        </p:txBody>
      </p:sp>
    </p:spTree>
    <p:extLst>
      <p:ext uri="{BB962C8B-B14F-4D97-AF65-F5344CB8AC3E}">
        <p14:creationId xmlns:p14="http://schemas.microsoft.com/office/powerpoint/2010/main" val="1974022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_Corporate_Template_150506">
  <a:themeElements>
    <a:clrScheme name="TM Final">
      <a:dk1>
        <a:srgbClr val="4D4D4F"/>
      </a:dk1>
      <a:lt1>
        <a:srgbClr val="FFFFFF"/>
      </a:lt1>
      <a:dk2>
        <a:srgbClr val="D71920"/>
      </a:dk2>
      <a:lt2>
        <a:srgbClr val="B01116"/>
      </a:lt2>
      <a:accent1>
        <a:srgbClr val="E6E7E8"/>
      </a:accent1>
      <a:accent2>
        <a:srgbClr val="F57B20"/>
      </a:accent2>
      <a:accent3>
        <a:srgbClr val="D60C8C"/>
      </a:accent3>
      <a:accent4>
        <a:srgbClr val="00A4E4"/>
      </a:accent4>
      <a:accent5>
        <a:srgbClr val="00467F"/>
      </a:accent5>
      <a:accent6>
        <a:srgbClr val="00A94F"/>
      </a:accent6>
      <a:hlink>
        <a:srgbClr val="B01116"/>
      </a:hlink>
      <a:folHlink>
        <a:srgbClr val="D71920"/>
      </a:folHlink>
    </a:clrScheme>
    <a:fontScheme name="Trend Micro">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solidFill>
            <a:schemeClr val="bg1">
              <a:lumMod val="75000"/>
            </a:schemeClr>
          </a:solidFill>
          <a:prstDash val="sysDot"/>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400" dirty="0">
            <a:solidFill>
              <a:schemeClr val="tx1"/>
            </a:solidFill>
            <a:latin typeface="Calibri"/>
            <a:cs typeface="Calibri"/>
          </a:defRPr>
        </a:defPPr>
      </a:lstStyle>
    </a:txDef>
  </a:objectDefaults>
  <a:extraClrSchemeLst/>
  <a:extLst>
    <a:ext uri="{05A4C25C-085E-4340-85A3-A5531E510DB2}">
      <thm15:themeFamily xmlns:thm15="http://schemas.microsoft.com/office/thememl/2012/main" xmlns="" name="Template BF" id="{A6228411-CA08-904C-B2BB-38EC0B987854}" vid="{C9DF519D-B181-0F46-B6FA-BEE105BE20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x8cc7__x6599__x306e__x7a2e__x985e_ xmlns="5b1908ac-5729-419c-b365-919d7303483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1521CE63C92A194EA29F1C2C41C877BE" ma:contentTypeVersion="2" ma:contentTypeDescription="新しいドキュメントを作成します。" ma:contentTypeScope="" ma:versionID="3cf974cff28df07a8f6c4f829fbca87e">
  <xsd:schema xmlns:xsd="http://www.w3.org/2001/XMLSchema" xmlns:xs="http://www.w3.org/2001/XMLSchema" xmlns:p="http://schemas.microsoft.com/office/2006/metadata/properties" xmlns:ns2="5b1908ac-5729-419c-b365-919d73034832" targetNamespace="http://schemas.microsoft.com/office/2006/metadata/properties" ma:root="true" ma:fieldsID="db8da841b013f5a5c38cec5a0c8866f1" ns2:_="">
    <xsd:import namespace="5b1908ac-5729-419c-b365-919d73034832"/>
    <xsd:element name="properties">
      <xsd:complexType>
        <xsd:sequence>
          <xsd:element name="documentManagement">
            <xsd:complexType>
              <xsd:all>
                <xsd:element ref="ns2:_x8cc7__x6599__x306e__x7a2e__x985e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1908ac-5729-419c-b365-919d73034832" elementFormDefault="qualified">
    <xsd:import namespace="http://schemas.microsoft.com/office/2006/documentManagement/types"/>
    <xsd:import namespace="http://schemas.microsoft.com/office/infopath/2007/PartnerControls"/>
    <xsd:element name="_x8cc7__x6599__x306e__x7a2e__x985e_" ma:index="8" nillable="true" ma:displayName="資料の種類" ma:format="Dropdown" ma:internalName="_x8cc7__x6599__x306e__x7a2e__x985e_">
      <xsd:simpleType>
        <xsd:restriction base="dms:Choice">
          <xsd:enumeration value="営業ツール"/>
          <xsd:enumeration value="申込資料"/>
          <xsd:enumeration value="サービスガイドブック"/>
          <xsd:enumeration value="契約関連書類"/>
          <xsd:enumeration value="その他サービス関連資料"/>
          <xsd:enumeration value="顧客リスト"/>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872A010-D0C0-4B62-BD5E-33FEB7E8C55B}">
  <ds:schemaRefs>
    <ds:schemaRef ds:uri="http://schemas.microsoft.com/office/2006/documentManagement/types"/>
    <ds:schemaRef ds:uri="http://purl.org/dc/elements/1.1/"/>
    <ds:schemaRef ds:uri="http://schemas.openxmlformats.org/package/2006/metadata/core-properties"/>
    <ds:schemaRef ds:uri="5b1908ac-5729-419c-b365-919d73034832"/>
    <ds:schemaRef ds:uri="http://purl.org/dc/dcmitype/"/>
    <ds:schemaRef ds:uri="http://purl.org/dc/terms/"/>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419DE1EC-75F9-4B16-94DA-96A5B1B4A07C}">
  <ds:schemaRefs>
    <ds:schemaRef ds:uri="http://schemas.microsoft.com/sharepoint/v3/contenttype/forms"/>
  </ds:schemaRefs>
</ds:datastoreItem>
</file>

<file path=customXml/itemProps3.xml><?xml version="1.0" encoding="utf-8"?>
<ds:datastoreItem xmlns:ds="http://schemas.openxmlformats.org/officeDocument/2006/customXml" ds:itemID="{81FE484D-BC09-4809-93EA-5A88B8530E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1908ac-5729-419c-b365-919d730348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PPT_Corporate_Template_150506</Template>
  <TotalTime>10052</TotalTime>
  <Words>3705</Words>
  <Application>Microsoft Office PowerPoint</Application>
  <PresentationFormat>画面に合わせる (4:3)</PresentationFormat>
  <Paragraphs>455</Paragraphs>
  <Slides>15</Slides>
  <Notes>13</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PPT_Corporate_Template_150506</vt:lpstr>
      <vt:lpstr>サポートサービスを活用した インシデント対応のご案内</vt:lpstr>
      <vt:lpstr>インシデント対応について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不審端末調査ツールの提供</vt:lpstr>
      <vt:lpstr>ATTK（Anti-Threat Toolkit）</vt:lpstr>
      <vt:lpstr>PowerPoint プレゼンテーション</vt:lpstr>
      <vt:lpstr>ウイルス対策ツールキット(ATTK)の利用フロー</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Trend Micro</dc:creator>
  <cp:lastModifiedBy>knonoshita</cp:lastModifiedBy>
  <cp:revision>468</cp:revision>
  <cp:lastPrinted>2016-08-08T02:29:02Z</cp:lastPrinted>
  <dcterms:created xsi:type="dcterms:W3CDTF">2015-06-29T14:08:57Z</dcterms:created>
  <dcterms:modified xsi:type="dcterms:W3CDTF">2017-08-23T23:45:45Z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feed9460-e73f-45d0-abb6-d0e2441c8d1b</vt:lpwstr>
  </property>
  <property fmtid="{D5CDD505-2E9C-101B-9397-08002B2CF9AE}" pid="3" name="ContentTypeId">
    <vt:lpwstr>0x0101001521CE63C92A194EA29F1C2C41C877BE</vt:lpwstr>
  </property>
</Properties>
</file>